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esene.github.io/blog/2024/02/17/a-final-kubernetes-censy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7bf117e7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317bf117e78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7bf117e78_0_63: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7bf117e78_0_71: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7bf117e78_0_75: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dfcee7313_0_217: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https://raesene.github.io/blog/2024/02/17/a-final-kubernetes-censys/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Should be taken as directional but perhaps not representative of global penetration.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Breakdown of the 1.6+ million Kubernetes clusters that reveal their version numbers on the Internet (i.e. exposing their /version without authentication)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LTS / Extended Channel exacerbates this challenge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7bf117e78_0_246: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7bf117e78_0_67: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7bf117e78_0_240: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45e38e7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45e38e7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45e38e7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45e38e7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a:solidFill>
                  <a:schemeClr val="dk1"/>
                </a:solidFill>
              </a:rPr>
              <a:t>jago</a:t>
            </a:r>
            <a:endParaRPr>
              <a:solidFill>
                <a:schemeClr val="dk1"/>
              </a:solidFill>
            </a:endParaRPr>
          </a:p>
          <a:p>
            <a:pPr indent="0" lvl="0" marL="0" rtl="0" algn="l">
              <a:lnSpc>
                <a:spcPct val="117999"/>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In the ideal model, a minor release of Kubernetes becomes available every 3 months; a few patch releases later, it’s ready for prime time and customers upgrade.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graph shows an idealized view of GKE versions accumulating soak time, getting a bug fix / new patch release, and several release candidates later, one is promoted.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ideal model, a user could conceivably upgrade once every 3 months, from stable minor release to stable minor release. A couple of clusters, a few times a year - that’s conceivable to manage manually.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7bf117e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7bf117e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7bf117e7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7bf117e7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7bf117e78_0_223: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7bf117e78_0_231: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7bf117e78_0_195: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45e38e7f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45e38e7f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core value at google, the idea that there should be no </a:t>
            </a:r>
            <a:r>
              <a:rPr lang="en"/>
              <a:t>haunted</a:t>
            </a:r>
            <a:r>
              <a:rPr lang="en"/>
              <a:t> graveyards.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scarier something is, the more you avoid it. And the more you avoid it, the more the ghosts and </a:t>
            </a:r>
            <a:r>
              <a:rPr lang="en"/>
              <a:t>ghouls come out.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4949f669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4949f66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7bf117e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7bf117e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4949f669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4949f669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https://containerd.io/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4949f66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4949f669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7bf117e7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7bf117e7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7bf117e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7bf117e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H">
  <p:cSld name="TITLE_AND_BODY_2_1_1_1_1_1_1_1_1_1">
    <p:spTree>
      <p:nvGrpSpPr>
        <p:cNvPr id="50" name="Shape 50"/>
        <p:cNvGrpSpPr/>
        <p:nvPr/>
      </p:nvGrpSpPr>
      <p:grpSpPr>
        <a:xfrm>
          <a:off x="0" y="0"/>
          <a:ext cx="0" cy="0"/>
          <a:chOff x="0" y="0"/>
          <a:chExt cx="0" cy="0"/>
        </a:xfrm>
      </p:grpSpPr>
      <p:sp>
        <p:nvSpPr>
          <p:cNvPr id="51" name="Google Shape;51;p13"/>
          <p:cNvSpPr/>
          <p:nvPr>
            <p:ph idx="2" type="pic"/>
          </p:nvPr>
        </p:nvSpPr>
        <p:spPr>
          <a:xfrm>
            <a:off x="548640" y="1554480"/>
            <a:ext cx="2807100" cy="2807100"/>
          </a:xfrm>
          <a:prstGeom prst="roundRect">
            <a:avLst>
              <a:gd fmla="val 8343" name="adj"/>
            </a:avLst>
          </a:prstGeom>
          <a:noFill/>
          <a:ln>
            <a:noFill/>
          </a:ln>
        </p:spPr>
      </p:sp>
      <p:sp>
        <p:nvSpPr>
          <p:cNvPr id="52" name="Google Shape;52;p13"/>
          <p:cNvSpPr txBox="1"/>
          <p:nvPr>
            <p:ph type="title"/>
          </p:nvPr>
        </p:nvSpPr>
        <p:spPr>
          <a:xfrm>
            <a:off x="548675" y="603500"/>
            <a:ext cx="7923900" cy="6675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body"/>
          </p:nvPr>
        </p:nvSpPr>
        <p:spPr>
          <a:xfrm>
            <a:off x="3895344" y="1408176"/>
            <a:ext cx="4782300" cy="3090600"/>
          </a:xfrm>
          <a:prstGeom prst="rect">
            <a:avLst/>
          </a:prstGeom>
        </p:spPr>
        <p:txBody>
          <a:bodyPr anchorCtr="0" anchor="ctr" bIns="0" lIns="0" spcFirstLastPara="1" rIns="0" wrap="square" tIns="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54" name="Google Shape;54;p13"/>
          <p:cNvCxnSpPr/>
          <p:nvPr/>
        </p:nvCxnSpPr>
        <p:spPr>
          <a:xfrm>
            <a:off x="544200" y="451125"/>
            <a:ext cx="10599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3_1_D">
  <p:cSld name="CUSTOM_1_2_1_1">
    <p:spTree>
      <p:nvGrpSpPr>
        <p:cNvPr id="55" name="Shape 55"/>
        <p:cNvGrpSpPr/>
        <p:nvPr/>
      </p:nvGrpSpPr>
      <p:grpSpPr>
        <a:xfrm>
          <a:off x="0" y="0"/>
          <a:ext cx="0" cy="0"/>
          <a:chOff x="0" y="0"/>
          <a:chExt cx="0" cy="0"/>
        </a:xfrm>
      </p:grpSpPr>
      <p:sp>
        <p:nvSpPr>
          <p:cNvPr id="56" name="Google Shape;56;p14"/>
          <p:cNvSpPr txBox="1"/>
          <p:nvPr>
            <p:ph type="title"/>
          </p:nvPr>
        </p:nvSpPr>
        <p:spPr>
          <a:xfrm>
            <a:off x="5330950" y="384048"/>
            <a:ext cx="3720600" cy="1344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1" type="body"/>
          </p:nvPr>
        </p:nvSpPr>
        <p:spPr>
          <a:xfrm>
            <a:off x="5340096" y="2114251"/>
            <a:ext cx="2816400" cy="6948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8" name="Google Shape;58;p14"/>
          <p:cNvSpPr txBox="1"/>
          <p:nvPr>
            <p:ph idx="2" type="body"/>
          </p:nvPr>
        </p:nvSpPr>
        <p:spPr>
          <a:xfrm>
            <a:off x="5340096" y="3165811"/>
            <a:ext cx="2816400" cy="6948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9" name="Google Shape;59;p14"/>
          <p:cNvSpPr txBox="1"/>
          <p:nvPr>
            <p:ph idx="3" type="body"/>
          </p:nvPr>
        </p:nvSpPr>
        <p:spPr>
          <a:xfrm>
            <a:off x="5340096" y="4226515"/>
            <a:ext cx="2816400" cy="6948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0" name="Google Shape;60;p14"/>
          <p:cNvSpPr/>
          <p:nvPr>
            <p:ph idx="4" type="pic"/>
          </p:nvPr>
        </p:nvSpPr>
        <p:spPr>
          <a:xfrm>
            <a:off x="0" y="0"/>
            <a:ext cx="5148000" cy="5143500"/>
          </a:xfrm>
          <a:prstGeom prst="rect">
            <a:avLst/>
          </a:prstGeom>
          <a:noFill/>
          <a:ln>
            <a:noFill/>
          </a:ln>
        </p:spPr>
      </p:sp>
      <p:sp>
        <p:nvSpPr>
          <p:cNvPr id="61" name="Google Shape;61;p14"/>
          <p:cNvSpPr/>
          <p:nvPr/>
        </p:nvSpPr>
        <p:spPr>
          <a:xfrm>
            <a:off x="5336900" y="1950286"/>
            <a:ext cx="164700" cy="2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36900" y="3007561"/>
            <a:ext cx="164700" cy="2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5336900" y="4064836"/>
            <a:ext cx="164700" cy="2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F">
  <p:cSld name="TITLE_AND_BODY_2_1_1_1_1_1_1_1">
    <p:spTree>
      <p:nvGrpSpPr>
        <p:cNvPr id="64" name="Shape 64"/>
        <p:cNvGrpSpPr/>
        <p:nvPr/>
      </p:nvGrpSpPr>
      <p:grpSpPr>
        <a:xfrm>
          <a:off x="0" y="0"/>
          <a:ext cx="0" cy="0"/>
          <a:chOff x="0" y="0"/>
          <a:chExt cx="0" cy="0"/>
        </a:xfrm>
      </p:grpSpPr>
      <p:sp>
        <p:nvSpPr>
          <p:cNvPr id="65" name="Google Shape;65;p15"/>
          <p:cNvSpPr/>
          <p:nvPr/>
        </p:nvSpPr>
        <p:spPr>
          <a:xfrm>
            <a:off x="228600" y="228600"/>
            <a:ext cx="8686800" cy="4686300"/>
          </a:xfrm>
          <a:prstGeom prst="roundRect">
            <a:avLst>
              <a:gd fmla="val 612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ph idx="2" type="pic"/>
          </p:nvPr>
        </p:nvSpPr>
        <p:spPr>
          <a:xfrm>
            <a:off x="4626864" y="585216"/>
            <a:ext cx="3968400" cy="3968400"/>
          </a:xfrm>
          <a:prstGeom prst="rect">
            <a:avLst/>
          </a:prstGeom>
          <a:noFill/>
          <a:ln>
            <a:noFill/>
          </a:ln>
        </p:spPr>
      </p:sp>
      <p:sp>
        <p:nvSpPr>
          <p:cNvPr id="67" name="Google Shape;67;p15"/>
          <p:cNvSpPr txBox="1"/>
          <p:nvPr>
            <p:ph type="title"/>
          </p:nvPr>
        </p:nvSpPr>
        <p:spPr>
          <a:xfrm>
            <a:off x="557784" y="585216"/>
            <a:ext cx="3712500" cy="9327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5"/>
          <p:cNvSpPr txBox="1"/>
          <p:nvPr>
            <p:ph idx="1" type="body"/>
          </p:nvPr>
        </p:nvSpPr>
        <p:spPr>
          <a:xfrm>
            <a:off x="508525" y="1883625"/>
            <a:ext cx="3761700" cy="2670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extLst>
    <p:ext uri="{DCECCB84-F9BA-43D5-87BE-67443E8EF086}">
      <p15:sldGuideLst>
        <p15:guide id="1" orient="horz" pos="1620">
          <p15:clr>
            <a:srgbClr val="E46962"/>
          </p15:clr>
        </p15:guide>
        <p15:guide id="2" pos="351">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B">
  <p:cSld name="TITLE_AND_BODY_2_1_1_1">
    <p:spTree>
      <p:nvGrpSpPr>
        <p:cNvPr id="69" name="Shape 69"/>
        <p:cNvGrpSpPr/>
        <p:nvPr/>
      </p:nvGrpSpPr>
      <p:grpSpPr>
        <a:xfrm>
          <a:off x="0" y="0"/>
          <a:ext cx="0" cy="0"/>
          <a:chOff x="0" y="0"/>
          <a:chExt cx="0" cy="0"/>
        </a:xfrm>
      </p:grpSpPr>
      <p:sp>
        <p:nvSpPr>
          <p:cNvPr id="70" name="Google Shape;70;p16"/>
          <p:cNvSpPr/>
          <p:nvPr>
            <p:ph idx="2" type="pic"/>
          </p:nvPr>
        </p:nvSpPr>
        <p:spPr>
          <a:xfrm>
            <a:off x="4517136" y="475488"/>
            <a:ext cx="4188000" cy="4188000"/>
          </a:xfrm>
          <a:prstGeom prst="roundRect">
            <a:avLst>
              <a:gd fmla="val 8475" name="adj"/>
            </a:avLst>
          </a:prstGeom>
          <a:noFill/>
          <a:ln>
            <a:noFill/>
          </a:ln>
        </p:spPr>
      </p:sp>
      <p:sp>
        <p:nvSpPr>
          <p:cNvPr id="71" name="Google Shape;71;p16"/>
          <p:cNvSpPr txBox="1"/>
          <p:nvPr>
            <p:ph type="title"/>
          </p:nvPr>
        </p:nvSpPr>
        <p:spPr>
          <a:xfrm>
            <a:off x="548650" y="576075"/>
            <a:ext cx="3556800" cy="8688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6"/>
          <p:cNvSpPr txBox="1"/>
          <p:nvPr>
            <p:ph idx="1" type="body"/>
          </p:nvPr>
        </p:nvSpPr>
        <p:spPr>
          <a:xfrm>
            <a:off x="438912" y="1655064"/>
            <a:ext cx="3666600" cy="2871300"/>
          </a:xfrm>
          <a:prstGeom prst="rect">
            <a:avLst/>
          </a:prstGeom>
        </p:spPr>
        <p:txBody>
          <a:bodyPr anchorCtr="0" anchor="ctr" bIns="0" lIns="0" spcFirstLastPara="1" rIns="0" wrap="square" tIns="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73" name="Google Shape;73;p16"/>
          <p:cNvCxnSpPr/>
          <p:nvPr/>
        </p:nvCxnSpPr>
        <p:spPr>
          <a:xfrm>
            <a:off x="530352" y="402336"/>
            <a:ext cx="1059900" cy="0"/>
          </a:xfrm>
          <a:prstGeom prst="straightConnector1">
            <a:avLst/>
          </a:prstGeom>
          <a:noFill/>
          <a:ln cap="flat" cmpd="sng" w="9525">
            <a:solidFill>
              <a:srgbClr val="595959"/>
            </a:solidFill>
            <a:prstDash val="solid"/>
            <a:round/>
            <a:headEnd len="sm" w="sm" type="none"/>
            <a:tailEnd len="sm" w="sm" type="none"/>
          </a:ln>
        </p:spPr>
      </p:cxnSp>
      <p:cxnSp>
        <p:nvCxnSpPr>
          <p:cNvPr id="74" name="Google Shape;74;p16"/>
          <p:cNvCxnSpPr/>
          <p:nvPr/>
        </p:nvCxnSpPr>
        <p:spPr>
          <a:xfrm>
            <a:off x="530352" y="4745736"/>
            <a:ext cx="10599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gradFill>
          <a:gsLst>
            <a:gs pos="0">
              <a:srgbClr val="0051B5"/>
            </a:gs>
            <a:gs pos="100000">
              <a:srgbClr val="81E9F6"/>
            </a:gs>
          </a:gsLst>
          <a:lin ang="0" scaled="0"/>
        </a:gradFill>
      </p:bgPr>
    </p:bg>
    <p:spTree>
      <p:nvGrpSpPr>
        <p:cNvPr id="79"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b="16506" l="0" r="0" t="0"/>
          <a:stretch/>
        </p:blipFill>
        <p:spPr>
          <a:xfrm>
            <a:off x="10325" y="720375"/>
            <a:ext cx="9144003" cy="4423124"/>
          </a:xfrm>
          <a:prstGeom prst="rect">
            <a:avLst/>
          </a:prstGeom>
          <a:noFill/>
          <a:ln>
            <a:noFill/>
          </a:ln>
        </p:spPr>
      </p:pic>
      <p:pic>
        <p:nvPicPr>
          <p:cNvPr id="81" name="Google Shape;81;p18"/>
          <p:cNvPicPr preferRelativeResize="0"/>
          <p:nvPr/>
        </p:nvPicPr>
        <p:blipFill rotWithShape="1">
          <a:blip r:embed="rId3">
            <a:alphaModFix/>
          </a:blip>
          <a:srcRect b="0" l="0" r="0" t="0"/>
          <a:stretch/>
        </p:blipFill>
        <p:spPr>
          <a:xfrm>
            <a:off x="3630721" y="2712775"/>
            <a:ext cx="4160375" cy="987175"/>
          </a:xfrm>
          <a:prstGeom prst="rect">
            <a:avLst/>
          </a:prstGeom>
          <a:noFill/>
          <a:ln>
            <a:noFill/>
          </a:ln>
        </p:spPr>
      </p:pic>
      <p:pic>
        <p:nvPicPr>
          <p:cNvPr id="82" name="Google Shape;82;p18"/>
          <p:cNvPicPr preferRelativeResize="0"/>
          <p:nvPr/>
        </p:nvPicPr>
        <p:blipFill rotWithShape="1">
          <a:blip r:embed="rId4">
            <a:alphaModFix/>
          </a:blip>
          <a:srcRect b="0" l="0" r="0" t="0"/>
          <a:stretch/>
        </p:blipFill>
        <p:spPr>
          <a:xfrm>
            <a:off x="331226" y="232425"/>
            <a:ext cx="4539950" cy="19463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0051B5"/>
            </a:gs>
            <a:gs pos="100000">
              <a:srgbClr val="81E9F6"/>
            </a:gs>
          </a:gsLst>
          <a:lin ang="0" scaled="0"/>
        </a:gradFill>
      </p:bgPr>
    </p:bg>
    <p:spTree>
      <p:nvGrpSpPr>
        <p:cNvPr id="83" name="Shape 83"/>
        <p:cNvGrpSpPr/>
        <p:nvPr/>
      </p:nvGrpSpPr>
      <p:grpSpPr>
        <a:xfrm>
          <a:off x="0" y="0"/>
          <a:ext cx="0" cy="0"/>
          <a:chOff x="0" y="0"/>
          <a:chExt cx="0" cy="0"/>
        </a:xfrm>
      </p:grpSpPr>
      <p:pic>
        <p:nvPicPr>
          <p:cNvPr id="84" name="Google Shape;84;p19"/>
          <p:cNvPicPr preferRelativeResize="0"/>
          <p:nvPr/>
        </p:nvPicPr>
        <p:blipFill rotWithShape="1">
          <a:blip r:embed="rId2">
            <a:alphaModFix/>
          </a:blip>
          <a:srcRect b="16506" l="0" r="0" t="0"/>
          <a:stretch/>
        </p:blipFill>
        <p:spPr>
          <a:xfrm>
            <a:off x="10325" y="720375"/>
            <a:ext cx="9144003" cy="4423124"/>
          </a:xfrm>
          <a:prstGeom prst="rect">
            <a:avLst/>
          </a:prstGeom>
          <a:noFill/>
          <a:ln>
            <a:noFill/>
          </a:ln>
        </p:spPr>
      </p:pic>
      <p:pic>
        <p:nvPicPr>
          <p:cNvPr id="85" name="Google Shape;85;p19"/>
          <p:cNvPicPr preferRelativeResize="0"/>
          <p:nvPr/>
        </p:nvPicPr>
        <p:blipFill rotWithShape="1">
          <a:blip r:embed="rId3">
            <a:alphaModFix/>
          </a:blip>
          <a:srcRect b="0" l="0" r="0" t="0"/>
          <a:stretch/>
        </p:blipFill>
        <p:spPr>
          <a:xfrm>
            <a:off x="1383013" y="3043725"/>
            <a:ext cx="6398624" cy="1518250"/>
          </a:xfrm>
          <a:prstGeom prst="rect">
            <a:avLst/>
          </a:prstGeom>
          <a:noFill/>
          <a:ln>
            <a:noFill/>
          </a:ln>
        </p:spPr>
      </p:pic>
      <p:sp>
        <p:nvSpPr>
          <p:cNvPr id="86" name="Google Shape;86;p19"/>
          <p:cNvSpPr/>
          <p:nvPr/>
        </p:nvSpPr>
        <p:spPr>
          <a:xfrm>
            <a:off x="0" y="0"/>
            <a:ext cx="9144000" cy="51435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9"/>
          <p:cNvSpPr txBox="1"/>
          <p:nvPr>
            <p:ph type="ctrTitle"/>
          </p:nvPr>
        </p:nvSpPr>
        <p:spPr>
          <a:xfrm>
            <a:off x="311708" y="1545450"/>
            <a:ext cx="8520600" cy="2052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5200"/>
              <a:buNone/>
              <a:defRPr sz="5200">
                <a:solidFill>
                  <a:schemeClr val="lt1"/>
                </a:solidFill>
              </a:defRPr>
            </a:lvl1pPr>
            <a:lvl2pPr lvl="1" algn="l">
              <a:lnSpc>
                <a:spcPct val="100000"/>
              </a:lnSpc>
              <a:spcBef>
                <a:spcPts val="0"/>
              </a:spcBef>
              <a:spcAft>
                <a:spcPts val="0"/>
              </a:spcAft>
              <a:buClr>
                <a:schemeClr val="lt1"/>
              </a:buClr>
              <a:buSzPts val="5200"/>
              <a:buNone/>
              <a:defRPr sz="5200">
                <a:solidFill>
                  <a:schemeClr val="lt1"/>
                </a:solidFill>
              </a:defRPr>
            </a:lvl2pPr>
            <a:lvl3pPr lvl="2" algn="l">
              <a:lnSpc>
                <a:spcPct val="100000"/>
              </a:lnSpc>
              <a:spcBef>
                <a:spcPts val="0"/>
              </a:spcBef>
              <a:spcAft>
                <a:spcPts val="0"/>
              </a:spcAft>
              <a:buClr>
                <a:schemeClr val="lt1"/>
              </a:buClr>
              <a:buSzPts val="5200"/>
              <a:buNone/>
              <a:defRPr sz="5200">
                <a:solidFill>
                  <a:schemeClr val="lt1"/>
                </a:solidFill>
              </a:defRPr>
            </a:lvl3pPr>
            <a:lvl4pPr lvl="3" algn="l">
              <a:lnSpc>
                <a:spcPct val="100000"/>
              </a:lnSpc>
              <a:spcBef>
                <a:spcPts val="0"/>
              </a:spcBef>
              <a:spcAft>
                <a:spcPts val="0"/>
              </a:spcAft>
              <a:buClr>
                <a:schemeClr val="lt1"/>
              </a:buClr>
              <a:buSzPts val="5200"/>
              <a:buNone/>
              <a:defRPr sz="5200">
                <a:solidFill>
                  <a:schemeClr val="lt1"/>
                </a:solidFill>
              </a:defRPr>
            </a:lvl4pPr>
            <a:lvl5pPr lvl="4" algn="l">
              <a:lnSpc>
                <a:spcPct val="100000"/>
              </a:lnSpc>
              <a:spcBef>
                <a:spcPts val="0"/>
              </a:spcBef>
              <a:spcAft>
                <a:spcPts val="0"/>
              </a:spcAft>
              <a:buClr>
                <a:schemeClr val="lt1"/>
              </a:buClr>
              <a:buSzPts val="5200"/>
              <a:buNone/>
              <a:defRPr sz="5200">
                <a:solidFill>
                  <a:schemeClr val="lt1"/>
                </a:solidFill>
              </a:defRPr>
            </a:lvl5pPr>
            <a:lvl6pPr lvl="5" algn="l">
              <a:lnSpc>
                <a:spcPct val="100000"/>
              </a:lnSpc>
              <a:spcBef>
                <a:spcPts val="0"/>
              </a:spcBef>
              <a:spcAft>
                <a:spcPts val="0"/>
              </a:spcAft>
              <a:buClr>
                <a:schemeClr val="lt1"/>
              </a:buClr>
              <a:buSzPts val="5200"/>
              <a:buNone/>
              <a:defRPr sz="5200">
                <a:solidFill>
                  <a:schemeClr val="lt1"/>
                </a:solidFill>
              </a:defRPr>
            </a:lvl6pPr>
            <a:lvl7pPr lvl="6" algn="l">
              <a:lnSpc>
                <a:spcPct val="100000"/>
              </a:lnSpc>
              <a:spcBef>
                <a:spcPts val="0"/>
              </a:spcBef>
              <a:spcAft>
                <a:spcPts val="0"/>
              </a:spcAft>
              <a:buClr>
                <a:schemeClr val="lt1"/>
              </a:buClr>
              <a:buSzPts val="5200"/>
              <a:buNone/>
              <a:defRPr sz="5200">
                <a:solidFill>
                  <a:schemeClr val="lt1"/>
                </a:solidFill>
              </a:defRPr>
            </a:lvl7pPr>
            <a:lvl8pPr lvl="7" algn="l">
              <a:lnSpc>
                <a:spcPct val="100000"/>
              </a:lnSpc>
              <a:spcBef>
                <a:spcPts val="0"/>
              </a:spcBef>
              <a:spcAft>
                <a:spcPts val="0"/>
              </a:spcAft>
              <a:buClr>
                <a:schemeClr val="lt1"/>
              </a:buClr>
              <a:buSzPts val="5200"/>
              <a:buNone/>
              <a:defRPr sz="5200">
                <a:solidFill>
                  <a:schemeClr val="lt1"/>
                </a:solidFill>
              </a:defRPr>
            </a:lvl8pPr>
            <a:lvl9pPr lvl="8" algn="l">
              <a:lnSpc>
                <a:spcPct val="100000"/>
              </a:lnSpc>
              <a:spcBef>
                <a:spcPts val="0"/>
              </a:spcBef>
              <a:spcAft>
                <a:spcPts val="0"/>
              </a:spcAft>
              <a:buClr>
                <a:schemeClr val="lt1"/>
              </a:buClr>
              <a:buSzPts val="5200"/>
              <a:buNone/>
              <a:defRPr sz="5200">
                <a:solidFill>
                  <a:schemeClr val="lt1"/>
                </a:solidFill>
              </a:defRPr>
            </a:lvl9pPr>
          </a:lstStyle>
          <a:p/>
        </p:txBody>
      </p:sp>
      <p:sp>
        <p:nvSpPr>
          <p:cNvPr id="88" name="Google Shape;88;p19"/>
          <p:cNvSpPr txBox="1"/>
          <p:nvPr>
            <p:ph idx="1" type="subTitle"/>
          </p:nvPr>
        </p:nvSpPr>
        <p:spPr>
          <a:xfrm>
            <a:off x="311700" y="3598050"/>
            <a:ext cx="8520600" cy="792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2800"/>
              <a:buNone/>
              <a:defRPr sz="2800">
                <a:solidFill>
                  <a:schemeClr val="lt1"/>
                </a:solidFil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p:txBody>
      </p:sp>
      <p:pic>
        <p:nvPicPr>
          <p:cNvPr id="89" name="Google Shape;89;p19"/>
          <p:cNvPicPr preferRelativeResize="0"/>
          <p:nvPr/>
        </p:nvPicPr>
        <p:blipFill rotWithShape="1">
          <a:blip r:embed="rId4">
            <a:alphaModFix/>
          </a:blip>
          <a:srcRect b="0" l="0" r="0" t="0"/>
          <a:stretch/>
        </p:blipFill>
        <p:spPr>
          <a:xfrm>
            <a:off x="311700" y="312149"/>
            <a:ext cx="2474501" cy="1060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2" name="Google Shape;92;p20"/>
          <p:cNvSpPr txBox="1"/>
          <p:nvPr>
            <p:ph idx="12" type="sldNum"/>
          </p:nvPr>
        </p:nvSpPr>
        <p:spPr>
          <a:xfrm>
            <a:off x="8472458" y="1515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3" name="Google Shape;93;p20"/>
          <p:cNvPicPr preferRelativeResize="0"/>
          <p:nvPr/>
        </p:nvPicPr>
        <p:blipFill rotWithShape="1">
          <a:blip r:embed="rId2">
            <a:alphaModFix/>
          </a:blip>
          <a:srcRect b="44626" l="0" r="0" t="43446"/>
          <a:stretch/>
        </p:blipFill>
        <p:spPr>
          <a:xfrm>
            <a:off x="0" y="0"/>
            <a:ext cx="9144003" cy="631799"/>
          </a:xfrm>
          <a:prstGeom prst="rect">
            <a:avLst/>
          </a:prstGeom>
          <a:noFill/>
          <a:ln>
            <a:noFill/>
          </a:ln>
        </p:spPr>
      </p:pic>
      <p:sp>
        <p:nvSpPr>
          <p:cNvPr id="94" name="Google Shape;94;p20"/>
          <p:cNvSpPr/>
          <p:nvPr/>
        </p:nvSpPr>
        <p:spPr>
          <a:xfrm>
            <a:off x="0" y="150"/>
            <a:ext cx="9144000" cy="6318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p20"/>
          <p:cNvPicPr preferRelativeResize="0"/>
          <p:nvPr/>
        </p:nvPicPr>
        <p:blipFill rotWithShape="1">
          <a:blip r:embed="rId3">
            <a:alphaModFix/>
          </a:blip>
          <a:srcRect b="0" l="0" r="0" t="0"/>
          <a:stretch/>
        </p:blipFill>
        <p:spPr>
          <a:xfrm>
            <a:off x="7972900" y="91200"/>
            <a:ext cx="1048248" cy="449400"/>
          </a:xfrm>
          <a:prstGeom prst="rect">
            <a:avLst/>
          </a:prstGeom>
          <a:noFill/>
          <a:ln>
            <a:noFill/>
          </a:ln>
        </p:spPr>
      </p:pic>
      <p:sp>
        <p:nvSpPr>
          <p:cNvPr id="96" name="Google Shape;96;p20"/>
          <p:cNvSpPr txBox="1"/>
          <p:nvPr>
            <p:ph idx="2" type="sldNum"/>
          </p:nvPr>
        </p:nvSpPr>
        <p:spPr>
          <a:xfrm>
            <a:off x="8472458" y="4749892"/>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9" name="Google Shape;99;p21"/>
          <p:cNvSpPr txBox="1"/>
          <p:nvPr>
            <p:ph idx="12" type="sldNum"/>
          </p:nvPr>
        </p:nvSpPr>
        <p:spPr>
          <a:xfrm>
            <a:off x="8472458" y="1515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21"/>
          <p:cNvPicPr preferRelativeResize="0"/>
          <p:nvPr/>
        </p:nvPicPr>
        <p:blipFill rotWithShape="1">
          <a:blip r:embed="rId2">
            <a:alphaModFix/>
          </a:blip>
          <a:srcRect b="44626" l="0" r="0" t="43446"/>
          <a:stretch/>
        </p:blipFill>
        <p:spPr>
          <a:xfrm>
            <a:off x="0" y="0"/>
            <a:ext cx="9144003" cy="631799"/>
          </a:xfrm>
          <a:prstGeom prst="rect">
            <a:avLst/>
          </a:prstGeom>
          <a:noFill/>
          <a:ln>
            <a:noFill/>
          </a:ln>
        </p:spPr>
      </p:pic>
      <p:sp>
        <p:nvSpPr>
          <p:cNvPr id="101" name="Google Shape;101;p21"/>
          <p:cNvSpPr/>
          <p:nvPr/>
        </p:nvSpPr>
        <p:spPr>
          <a:xfrm>
            <a:off x="0" y="150"/>
            <a:ext cx="9144000" cy="6318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1"/>
          <p:cNvSpPr txBox="1"/>
          <p:nvPr>
            <p:ph idx="2" type="sldNum"/>
          </p:nvPr>
        </p:nvSpPr>
        <p:spPr>
          <a:xfrm>
            <a:off x="8472458" y="4749892"/>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pic>
        <p:nvPicPr>
          <p:cNvPr id="104" name="Google Shape;104;p21"/>
          <p:cNvPicPr preferRelativeResize="0"/>
          <p:nvPr/>
        </p:nvPicPr>
        <p:blipFill rotWithShape="1">
          <a:blip r:embed="rId3">
            <a:alphaModFix/>
          </a:blip>
          <a:srcRect b="0" l="0" r="0" t="0"/>
          <a:stretch/>
        </p:blipFill>
        <p:spPr>
          <a:xfrm>
            <a:off x="7972900" y="91200"/>
            <a:ext cx="1048248" cy="449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8" name="Google Shape;108;p22"/>
          <p:cNvSpPr txBox="1"/>
          <p:nvPr>
            <p:ph idx="12" type="sldNum"/>
          </p:nvPr>
        </p:nvSpPr>
        <p:spPr>
          <a:xfrm>
            <a:off x="8472458" y="1515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22"/>
          <p:cNvPicPr preferRelativeResize="0"/>
          <p:nvPr/>
        </p:nvPicPr>
        <p:blipFill rotWithShape="1">
          <a:blip r:embed="rId2">
            <a:alphaModFix/>
          </a:blip>
          <a:srcRect b="44626" l="0" r="0" t="43446"/>
          <a:stretch/>
        </p:blipFill>
        <p:spPr>
          <a:xfrm>
            <a:off x="0" y="0"/>
            <a:ext cx="9144003" cy="631799"/>
          </a:xfrm>
          <a:prstGeom prst="rect">
            <a:avLst/>
          </a:prstGeom>
          <a:noFill/>
          <a:ln>
            <a:noFill/>
          </a:ln>
        </p:spPr>
      </p:pic>
      <p:sp>
        <p:nvSpPr>
          <p:cNvPr id="110" name="Google Shape;110;p22"/>
          <p:cNvSpPr/>
          <p:nvPr/>
        </p:nvSpPr>
        <p:spPr>
          <a:xfrm>
            <a:off x="0" y="150"/>
            <a:ext cx="9144000" cy="6318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2"/>
          <p:cNvSpPr txBox="1"/>
          <p:nvPr>
            <p:ph idx="3" type="sldNum"/>
          </p:nvPr>
        </p:nvSpPr>
        <p:spPr>
          <a:xfrm>
            <a:off x="8472458" y="4749892"/>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2"/>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pic>
        <p:nvPicPr>
          <p:cNvPr id="113" name="Google Shape;113;p22"/>
          <p:cNvPicPr preferRelativeResize="0"/>
          <p:nvPr/>
        </p:nvPicPr>
        <p:blipFill rotWithShape="1">
          <a:blip r:embed="rId3">
            <a:alphaModFix/>
          </a:blip>
          <a:srcRect b="0" l="0" r="0" t="0"/>
          <a:stretch/>
        </p:blipFill>
        <p:spPr>
          <a:xfrm>
            <a:off x="7972900" y="91200"/>
            <a:ext cx="1048248" cy="449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23"/>
          <p:cNvSpPr txBox="1"/>
          <p:nvPr>
            <p:ph idx="12" type="sldNum"/>
          </p:nvPr>
        </p:nvSpPr>
        <p:spPr>
          <a:xfrm>
            <a:off x="8472458" y="1515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6" name="Google Shape;116;p23"/>
          <p:cNvPicPr preferRelativeResize="0"/>
          <p:nvPr/>
        </p:nvPicPr>
        <p:blipFill rotWithShape="1">
          <a:blip r:embed="rId2">
            <a:alphaModFix/>
          </a:blip>
          <a:srcRect b="44626" l="0" r="0" t="43446"/>
          <a:stretch/>
        </p:blipFill>
        <p:spPr>
          <a:xfrm>
            <a:off x="0" y="0"/>
            <a:ext cx="9144003" cy="631799"/>
          </a:xfrm>
          <a:prstGeom prst="rect">
            <a:avLst/>
          </a:prstGeom>
          <a:noFill/>
          <a:ln>
            <a:noFill/>
          </a:ln>
        </p:spPr>
      </p:pic>
      <p:sp>
        <p:nvSpPr>
          <p:cNvPr id="117" name="Google Shape;117;p23"/>
          <p:cNvSpPr/>
          <p:nvPr/>
        </p:nvSpPr>
        <p:spPr>
          <a:xfrm>
            <a:off x="0" y="150"/>
            <a:ext cx="9144000" cy="6318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3"/>
          <p:cNvSpPr txBox="1"/>
          <p:nvPr>
            <p:ph idx="2" type="sldNum"/>
          </p:nvPr>
        </p:nvSpPr>
        <p:spPr>
          <a:xfrm>
            <a:off x="8472458" y="4749892"/>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3"/>
          <p:cNvSpPr txBox="1"/>
          <p:nvPr>
            <p:ph type="title"/>
          </p:nvPr>
        </p:nvSpPr>
        <p:spPr>
          <a:xfrm>
            <a:off x="91075" y="29700"/>
            <a:ext cx="76908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pic>
        <p:nvPicPr>
          <p:cNvPr id="120" name="Google Shape;120;p23"/>
          <p:cNvPicPr preferRelativeResize="0"/>
          <p:nvPr/>
        </p:nvPicPr>
        <p:blipFill rotWithShape="1">
          <a:blip r:embed="rId3">
            <a:alphaModFix/>
          </a:blip>
          <a:srcRect b="0" l="0" r="0" t="0"/>
          <a:stretch/>
        </p:blipFill>
        <p:spPr>
          <a:xfrm>
            <a:off x="7972900" y="91200"/>
            <a:ext cx="1048248" cy="449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gradFill>
          <a:gsLst>
            <a:gs pos="0">
              <a:srgbClr val="0051B5"/>
            </a:gs>
            <a:gs pos="100000">
              <a:srgbClr val="81E9F6"/>
            </a:gs>
          </a:gsLst>
          <a:lin ang="0" scaled="0"/>
        </a:gradFill>
      </p:bgPr>
    </p:bg>
    <p:spTree>
      <p:nvGrpSpPr>
        <p:cNvPr id="123" name="Shape 123"/>
        <p:cNvGrpSpPr/>
        <p:nvPr/>
      </p:nvGrpSpPr>
      <p:grpSpPr>
        <a:xfrm>
          <a:off x="0" y="0"/>
          <a:ext cx="0" cy="0"/>
          <a:chOff x="0" y="0"/>
          <a:chExt cx="0" cy="0"/>
        </a:xfrm>
      </p:grpSpPr>
      <p:pic>
        <p:nvPicPr>
          <p:cNvPr id="124" name="Google Shape;124;p25"/>
          <p:cNvPicPr preferRelativeResize="0"/>
          <p:nvPr/>
        </p:nvPicPr>
        <p:blipFill rotWithShape="1">
          <a:blip r:embed="rId2">
            <a:alphaModFix/>
          </a:blip>
          <a:srcRect b="16506" l="0" r="0" t="0"/>
          <a:stretch/>
        </p:blipFill>
        <p:spPr>
          <a:xfrm>
            <a:off x="10325" y="720375"/>
            <a:ext cx="9144003" cy="4423124"/>
          </a:xfrm>
          <a:prstGeom prst="rect">
            <a:avLst/>
          </a:prstGeom>
          <a:noFill/>
          <a:ln>
            <a:noFill/>
          </a:ln>
        </p:spPr>
      </p:pic>
      <p:pic>
        <p:nvPicPr>
          <p:cNvPr id="125" name="Google Shape;125;p25"/>
          <p:cNvPicPr preferRelativeResize="0"/>
          <p:nvPr/>
        </p:nvPicPr>
        <p:blipFill rotWithShape="1">
          <a:blip r:embed="rId3">
            <a:alphaModFix/>
          </a:blip>
          <a:srcRect b="0" l="0" r="0" t="0"/>
          <a:stretch/>
        </p:blipFill>
        <p:spPr>
          <a:xfrm>
            <a:off x="1383013" y="3043725"/>
            <a:ext cx="6398624" cy="1518250"/>
          </a:xfrm>
          <a:prstGeom prst="rect">
            <a:avLst/>
          </a:prstGeom>
          <a:noFill/>
          <a:ln>
            <a:noFill/>
          </a:ln>
        </p:spPr>
      </p:pic>
      <p:sp>
        <p:nvSpPr>
          <p:cNvPr id="126" name="Google Shape;126;p25"/>
          <p:cNvSpPr/>
          <p:nvPr/>
        </p:nvSpPr>
        <p:spPr>
          <a:xfrm>
            <a:off x="0" y="0"/>
            <a:ext cx="9144000" cy="5143500"/>
          </a:xfrm>
          <a:prstGeom prst="rect">
            <a:avLst/>
          </a:prstGeom>
          <a:solidFill>
            <a:srgbClr val="0051B5">
              <a:alpha val="8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5"/>
          <p:cNvPicPr preferRelativeResize="0"/>
          <p:nvPr/>
        </p:nvPicPr>
        <p:blipFill rotWithShape="1">
          <a:blip r:embed="rId4">
            <a:alphaModFix/>
          </a:blip>
          <a:srcRect b="0" l="0" r="0" t="0"/>
          <a:stretch/>
        </p:blipFill>
        <p:spPr>
          <a:xfrm>
            <a:off x="1227538" y="1137939"/>
            <a:ext cx="6688927" cy="2867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7" name="Google Shape;7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8" name="Google Shape;7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7.gif"/><Relationship Id="rId4" Type="http://schemas.openxmlformats.org/officeDocument/2006/relationships/hyperlink" Target="http://www.gregegan.net/APPLETS/29/29.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15.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nvSpPr>
        <p:spPr>
          <a:xfrm>
            <a:off x="117050" y="2105300"/>
            <a:ext cx="67629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solidFill>
                  <a:schemeClr val="lt1"/>
                </a:solidFill>
              </a:rPr>
              <a:t>Kubernetes Upgrades: Less Pain, More Gain </a:t>
            </a:r>
            <a:endParaRPr b="1" i="1" sz="1800">
              <a:solidFill>
                <a:schemeClr val="lt1"/>
              </a:solidFill>
            </a:endParaRPr>
          </a:p>
          <a:p>
            <a:pPr indent="0" lvl="0" marL="0" rtl="0" algn="l">
              <a:spcBef>
                <a:spcPts val="0"/>
              </a:spcBef>
              <a:spcAft>
                <a:spcPts val="0"/>
              </a:spcAft>
              <a:buNone/>
            </a:pPr>
            <a:r>
              <a:rPr b="1" i="1" lang="en" sz="1800">
                <a:solidFill>
                  <a:schemeClr val="lt1"/>
                </a:solidFill>
              </a:rPr>
              <a:t>(and Maybe a Little Swearing)</a:t>
            </a:r>
            <a:endParaRPr b="1" i="1" sz="1800">
              <a:solidFill>
                <a:schemeClr val="lt1"/>
              </a:solidFill>
            </a:endParaRPr>
          </a:p>
          <a:p>
            <a:pPr indent="0" lvl="0" marL="0" rtl="0" algn="l">
              <a:spcBef>
                <a:spcPts val="0"/>
              </a:spcBef>
              <a:spcAft>
                <a:spcPts val="0"/>
              </a:spcAft>
              <a:buNone/>
            </a:pPr>
            <a:r>
              <a:t/>
            </a:r>
            <a:endParaRPr b="1" i="1" sz="1800">
              <a:solidFill>
                <a:schemeClr val="lt1"/>
              </a:solidFill>
            </a:endParaRPr>
          </a:p>
          <a:p>
            <a:pPr indent="0" lvl="0" marL="0" rtl="0" algn="l">
              <a:spcBef>
                <a:spcPts val="0"/>
              </a:spcBef>
              <a:spcAft>
                <a:spcPts val="0"/>
              </a:spcAft>
              <a:buNone/>
            </a:pPr>
            <a:r>
              <a:t/>
            </a:r>
            <a:endParaRPr b="1" i="1" sz="1800">
              <a:solidFill>
                <a:schemeClr val="lt1"/>
              </a:solidFill>
            </a:endParaRPr>
          </a:p>
          <a:p>
            <a:pPr indent="0" lvl="0" marL="0" rtl="0" algn="l">
              <a:spcBef>
                <a:spcPts val="0"/>
              </a:spcBef>
              <a:spcAft>
                <a:spcPts val="0"/>
              </a:spcAft>
              <a:buNone/>
            </a:pPr>
            <a:r>
              <a:t/>
            </a:r>
            <a:endParaRPr b="1" i="1" sz="1800">
              <a:solidFill>
                <a:schemeClr val="lt1"/>
              </a:solidFill>
            </a:endParaRPr>
          </a:p>
          <a:p>
            <a:pPr indent="0" lvl="0" marL="0" rtl="0" algn="l">
              <a:spcBef>
                <a:spcPts val="0"/>
              </a:spcBef>
              <a:spcAft>
                <a:spcPts val="0"/>
              </a:spcAft>
              <a:buNone/>
            </a:pPr>
            <a:r>
              <a:t/>
            </a:r>
            <a:endParaRPr b="1" i="1" sz="1800">
              <a:solidFill>
                <a:schemeClr val="lt1"/>
              </a:solidFill>
            </a:endParaRPr>
          </a:p>
          <a:p>
            <a:pPr indent="0" lvl="0" marL="0" rtl="0" algn="l">
              <a:spcBef>
                <a:spcPts val="0"/>
              </a:spcBef>
              <a:spcAft>
                <a:spcPts val="0"/>
              </a:spcAft>
              <a:buNone/>
            </a:pPr>
            <a:r>
              <a:t/>
            </a:r>
            <a:endParaRPr b="1" i="1" sz="1800">
              <a:solidFill>
                <a:schemeClr val="lt1"/>
              </a:solidFill>
            </a:endParaRPr>
          </a:p>
          <a:p>
            <a:pPr indent="0" lvl="0" marL="0" rtl="0" algn="l">
              <a:spcBef>
                <a:spcPts val="0"/>
              </a:spcBef>
              <a:spcAft>
                <a:spcPts val="0"/>
              </a:spcAft>
              <a:buNone/>
            </a:pPr>
            <a:r>
              <a:rPr b="1" lang="en" sz="1800">
                <a:solidFill>
                  <a:schemeClr val="lt1"/>
                </a:solidFill>
              </a:rPr>
              <a:t>Jago Macleod, Google</a:t>
            </a:r>
            <a:endParaRPr b="1" sz="1800">
              <a:solidFill>
                <a:schemeClr val="lt1"/>
              </a:solidFill>
            </a:endParaRPr>
          </a:p>
          <a:p>
            <a:pPr indent="0" lvl="0" marL="0" rtl="0" algn="l">
              <a:spcBef>
                <a:spcPts val="0"/>
              </a:spcBef>
              <a:spcAft>
                <a:spcPts val="0"/>
              </a:spcAft>
              <a:buNone/>
            </a:pPr>
            <a:r>
              <a:rPr b="1" lang="en" sz="1800">
                <a:solidFill>
                  <a:schemeClr val="lt1"/>
                </a:solidFill>
              </a:rPr>
              <a:t>jagosan</a:t>
            </a:r>
            <a:endParaRPr b="1"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548650" y="576075"/>
            <a:ext cx="6587400" cy="530100"/>
          </a:xfrm>
          <a:prstGeom prst="rect">
            <a:avLst/>
          </a:prstGeom>
        </p:spPr>
        <p:txBody>
          <a:bodyPr anchorCtr="0" anchor="t" bIns="0" lIns="0" spcFirstLastPara="1" rIns="0" wrap="square" tIns="0">
            <a:normAutofit fontScale="90000"/>
          </a:bodyPr>
          <a:lstStyle/>
          <a:p>
            <a:pPr indent="0" lvl="0" marL="0" rtl="0" algn="l">
              <a:lnSpc>
                <a:spcPct val="150000"/>
              </a:lnSpc>
              <a:spcBef>
                <a:spcPts val="0"/>
              </a:spcBef>
              <a:spcAft>
                <a:spcPts val="0"/>
              </a:spcAft>
              <a:buNone/>
            </a:pPr>
            <a:r>
              <a:rPr lang="en" sz="2400">
                <a:solidFill>
                  <a:srgbClr val="595959"/>
                </a:solidFill>
              </a:rPr>
              <a:t>That looks hard - what if we just, you know, </a:t>
            </a:r>
            <a:r>
              <a:rPr b="1" i="1" lang="en" sz="2400">
                <a:solidFill>
                  <a:srgbClr val="595959"/>
                </a:solidFill>
              </a:rPr>
              <a:t>didn’t?</a:t>
            </a:r>
            <a:endParaRPr b="1" i="1" sz="2400">
              <a:solidFill>
                <a:srgbClr val="595959"/>
              </a:solidFill>
            </a:endParaRPr>
          </a:p>
        </p:txBody>
      </p:sp>
      <p:sp>
        <p:nvSpPr>
          <p:cNvPr id="215" name="Google Shape;215;p35"/>
          <p:cNvSpPr txBox="1"/>
          <p:nvPr>
            <p:ph idx="1" type="body"/>
          </p:nvPr>
        </p:nvSpPr>
        <p:spPr>
          <a:xfrm>
            <a:off x="438875" y="1444875"/>
            <a:ext cx="7826100" cy="3081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solidFill>
                  <a:srgbClr val="595959"/>
                </a:solidFill>
              </a:rPr>
              <a:t>Many managed Kubernetes services offer Extended  / LTS options. </a:t>
            </a:r>
            <a:endParaRPr sz="1500">
              <a:solidFill>
                <a:srgbClr val="595959"/>
              </a:solidFill>
            </a:endParaRPr>
          </a:p>
          <a:p>
            <a:pPr indent="0" lvl="0" marL="0" rtl="0" algn="l">
              <a:lnSpc>
                <a:spcPct val="150000"/>
              </a:lnSpc>
              <a:spcBef>
                <a:spcPts val="0"/>
              </a:spcBef>
              <a:spcAft>
                <a:spcPts val="0"/>
              </a:spcAft>
              <a:buNone/>
            </a:pPr>
            <a:r>
              <a:t/>
            </a:r>
            <a:endParaRPr sz="1500">
              <a:solidFill>
                <a:srgbClr val="595959"/>
              </a:solidFill>
            </a:endParaRPr>
          </a:p>
          <a:p>
            <a:pPr indent="0" lvl="0" marL="0" rtl="0" algn="l">
              <a:lnSpc>
                <a:spcPct val="150000"/>
              </a:lnSpc>
              <a:spcBef>
                <a:spcPts val="0"/>
              </a:spcBef>
              <a:spcAft>
                <a:spcPts val="0"/>
              </a:spcAft>
              <a:buNone/>
            </a:pPr>
            <a:r>
              <a:rPr lang="en" sz="1500">
                <a:solidFill>
                  <a:srgbClr val="595959"/>
                </a:solidFill>
              </a:rPr>
              <a:t>While these can be a critical short-term convenience, they are not a long-term </a:t>
            </a:r>
            <a:r>
              <a:rPr i="1" lang="en" sz="1500">
                <a:solidFill>
                  <a:srgbClr val="595959"/>
                </a:solidFill>
              </a:rPr>
              <a:t>solution</a:t>
            </a:r>
            <a:r>
              <a:rPr lang="en" sz="1500">
                <a:solidFill>
                  <a:srgbClr val="595959"/>
                </a:solidFill>
              </a:rPr>
              <a:t>. </a:t>
            </a:r>
            <a:endParaRPr sz="1500">
              <a:solidFill>
                <a:srgbClr val="595959"/>
              </a:solidFill>
            </a:endParaRPr>
          </a:p>
          <a:p>
            <a:pPr indent="0" lvl="0" marL="0" rtl="0" algn="l">
              <a:lnSpc>
                <a:spcPct val="150000"/>
              </a:lnSpc>
              <a:spcBef>
                <a:spcPts val="0"/>
              </a:spcBef>
              <a:spcAft>
                <a:spcPts val="0"/>
              </a:spcAft>
              <a:buNone/>
            </a:pPr>
            <a:r>
              <a:t/>
            </a:r>
            <a:endParaRPr sz="1400">
              <a:solidFill>
                <a:srgbClr val="595959"/>
              </a:solidFill>
            </a:endParaRPr>
          </a:p>
          <a:p>
            <a:pPr indent="0" lvl="0" marL="0" rtl="0" algn="l">
              <a:lnSpc>
                <a:spcPct val="150000"/>
              </a:lnSpc>
              <a:spcBef>
                <a:spcPts val="0"/>
              </a:spcBef>
              <a:spcAft>
                <a:spcPts val="0"/>
              </a:spcAft>
              <a:buNone/>
            </a:pPr>
            <a:r>
              <a:rPr lang="en" sz="1400">
                <a:solidFill>
                  <a:srgbClr val="595959"/>
                </a:solidFill>
              </a:rPr>
              <a:t>LTS affords a </a:t>
            </a:r>
            <a:r>
              <a:rPr b="1" i="1" lang="en" sz="1400">
                <a:solidFill>
                  <a:srgbClr val="595959"/>
                </a:solidFill>
              </a:rPr>
              <a:t>one-time</a:t>
            </a:r>
            <a:r>
              <a:rPr lang="en" sz="1400">
                <a:solidFill>
                  <a:srgbClr val="595959"/>
                </a:solidFill>
              </a:rPr>
              <a:t> </a:t>
            </a:r>
            <a:r>
              <a:rPr lang="en" sz="1400">
                <a:solidFill>
                  <a:srgbClr val="595959"/>
                </a:solidFill>
              </a:rPr>
              <a:t>reprieve</a:t>
            </a:r>
            <a:r>
              <a:rPr lang="en" sz="1400">
                <a:solidFill>
                  <a:srgbClr val="595959"/>
                </a:solidFill>
              </a:rPr>
              <a:t> of 4 or 8 months… </a:t>
            </a:r>
            <a:endParaRPr sz="1400">
              <a:solidFill>
                <a:srgbClr val="595959"/>
              </a:solidFill>
            </a:endParaRPr>
          </a:p>
          <a:p>
            <a:pPr indent="0" lvl="0" marL="0" rtl="0" algn="l">
              <a:lnSpc>
                <a:spcPct val="150000"/>
              </a:lnSpc>
              <a:spcBef>
                <a:spcPts val="0"/>
              </a:spcBef>
              <a:spcAft>
                <a:spcPts val="0"/>
              </a:spcAft>
              <a:buNone/>
            </a:pPr>
            <a:r>
              <a:t/>
            </a:r>
            <a:endParaRPr sz="1400">
              <a:solidFill>
                <a:srgbClr val="595959"/>
              </a:solidFill>
            </a:endParaRPr>
          </a:p>
          <a:p>
            <a:pPr indent="0" lvl="0" marL="457200" rtl="0" algn="l">
              <a:lnSpc>
                <a:spcPct val="150000"/>
              </a:lnSpc>
              <a:spcBef>
                <a:spcPts val="0"/>
              </a:spcBef>
              <a:spcAft>
                <a:spcPts val="0"/>
              </a:spcAft>
              <a:buNone/>
            </a:pPr>
            <a:r>
              <a:rPr lang="en" sz="1400">
                <a:solidFill>
                  <a:srgbClr val="595959"/>
                </a:solidFill>
              </a:rPr>
              <a:t>followed by the exact same pace of required </a:t>
            </a:r>
            <a:r>
              <a:rPr lang="en" sz="1400">
                <a:solidFill>
                  <a:srgbClr val="595959"/>
                </a:solidFill>
              </a:rPr>
              <a:t>upgrades (every 4 months).... </a:t>
            </a:r>
            <a:endParaRPr sz="1400">
              <a:solidFill>
                <a:srgbClr val="595959"/>
              </a:solidFill>
            </a:endParaRPr>
          </a:p>
          <a:p>
            <a:pPr indent="0" lvl="0" marL="914400" rtl="0" algn="l">
              <a:lnSpc>
                <a:spcPct val="150000"/>
              </a:lnSpc>
              <a:spcBef>
                <a:spcPts val="0"/>
              </a:spcBef>
              <a:spcAft>
                <a:spcPts val="0"/>
              </a:spcAft>
              <a:buNone/>
            </a:pPr>
            <a:r>
              <a:rPr lang="en" sz="1400">
                <a:solidFill>
                  <a:srgbClr val="595959"/>
                </a:solidFill>
              </a:rPr>
              <a:t>but on a strictly riskier combination of versioned components. </a:t>
            </a:r>
            <a:endParaRPr sz="1400">
              <a:solidFill>
                <a:srgbClr val="595959"/>
              </a:solidFill>
            </a:endParaRPr>
          </a:p>
          <a:p>
            <a:pPr indent="0" lvl="0" marL="0" rtl="0" algn="l">
              <a:lnSpc>
                <a:spcPct val="150000"/>
              </a:lnSpc>
              <a:spcBef>
                <a:spcPts val="0"/>
              </a:spcBef>
              <a:spcAft>
                <a:spcPts val="0"/>
              </a:spcAft>
              <a:buNone/>
            </a:pPr>
            <a:r>
              <a:t/>
            </a:r>
            <a:endParaRPr sz="1400">
              <a:solidFill>
                <a:srgbClr val="595959"/>
              </a:solidFill>
            </a:endParaRPr>
          </a:p>
          <a:p>
            <a:pPr indent="0" lvl="0" marL="0" rtl="0" algn="l">
              <a:lnSpc>
                <a:spcPct val="150000"/>
              </a:lnSpc>
              <a:spcBef>
                <a:spcPts val="0"/>
              </a:spcBef>
              <a:spcAft>
                <a:spcPts val="0"/>
              </a:spcAft>
              <a:buNone/>
            </a:pPr>
            <a:r>
              <a:t/>
            </a:r>
            <a:endParaRPr sz="1400">
              <a:solidFill>
                <a:srgbClr val="434343"/>
              </a:solidFill>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548650" y="576075"/>
            <a:ext cx="6587400" cy="530100"/>
          </a:xfrm>
          <a:prstGeom prst="rect">
            <a:avLst/>
          </a:prstGeom>
        </p:spPr>
        <p:txBody>
          <a:bodyPr anchorCtr="0" anchor="t" bIns="0" lIns="0" spcFirstLastPara="1" rIns="0" wrap="square" tIns="0">
            <a:normAutofit/>
          </a:bodyPr>
          <a:lstStyle/>
          <a:p>
            <a:pPr indent="0" lvl="0" marL="0" rtl="0" algn="l">
              <a:lnSpc>
                <a:spcPct val="150000"/>
              </a:lnSpc>
              <a:spcBef>
                <a:spcPts val="0"/>
              </a:spcBef>
              <a:spcAft>
                <a:spcPts val="0"/>
              </a:spcAft>
              <a:buNone/>
            </a:pPr>
            <a:r>
              <a:rPr lang="en" sz="2400">
                <a:solidFill>
                  <a:srgbClr val="595959"/>
                </a:solidFill>
              </a:rPr>
              <a:t>A few reasons to upgrade</a:t>
            </a:r>
            <a:endParaRPr b="1" i="1" sz="2400">
              <a:solidFill>
                <a:srgbClr val="595959"/>
              </a:solidFill>
            </a:endParaRPr>
          </a:p>
        </p:txBody>
      </p:sp>
      <p:sp>
        <p:nvSpPr>
          <p:cNvPr id="220" name="Google Shape;220;p36"/>
          <p:cNvSpPr txBox="1"/>
          <p:nvPr>
            <p:ph idx="1" type="body"/>
          </p:nvPr>
        </p:nvSpPr>
        <p:spPr>
          <a:xfrm>
            <a:off x="438875" y="1292475"/>
            <a:ext cx="7826100" cy="3081600"/>
          </a:xfrm>
          <a:prstGeom prst="rect">
            <a:avLst/>
          </a:prstGeom>
        </p:spPr>
        <p:txBody>
          <a:bodyPr anchorCtr="0" anchor="t" bIns="0" lIns="0" spcFirstLastPara="1" rIns="0" wrap="square" tIns="0">
            <a:noAutofit/>
          </a:bodyPr>
          <a:lstStyle/>
          <a:p>
            <a:pPr indent="0" lvl="0" marL="0" rtl="0" algn="l">
              <a:spcBef>
                <a:spcPts val="1200"/>
              </a:spcBef>
              <a:spcAft>
                <a:spcPts val="0"/>
              </a:spcAft>
              <a:buClr>
                <a:schemeClr val="dk1"/>
              </a:buClr>
              <a:buSzPts val="1100"/>
              <a:buFont typeface="Arial"/>
              <a:buNone/>
            </a:pPr>
            <a:r>
              <a:rPr lang="en" sz="1300">
                <a:solidFill>
                  <a:srgbClr val="595959"/>
                </a:solidFill>
              </a:rPr>
              <a:t>1. </a:t>
            </a:r>
            <a:r>
              <a:rPr b="1" lang="en" sz="1300">
                <a:solidFill>
                  <a:srgbClr val="595959"/>
                </a:solidFill>
              </a:rPr>
              <a:t>Security:</a:t>
            </a:r>
            <a:r>
              <a:rPr lang="en" sz="1300">
                <a:solidFill>
                  <a:srgbClr val="595959"/>
                </a:solidFill>
              </a:rPr>
              <a:t> reported security vulnerabilities are accelerating over time, and as kubernetes becomes more popular, there is more focus on it as an entry point</a:t>
            </a:r>
            <a:endParaRPr sz="1300">
              <a:solidFill>
                <a:srgbClr val="595959"/>
              </a:solidFill>
            </a:endParaRPr>
          </a:p>
          <a:p>
            <a:pPr indent="0" lvl="0" marL="0" rtl="0" algn="l">
              <a:spcBef>
                <a:spcPts val="1200"/>
              </a:spcBef>
              <a:spcAft>
                <a:spcPts val="0"/>
              </a:spcAft>
              <a:buClr>
                <a:schemeClr val="dk1"/>
              </a:buClr>
              <a:buSzPts val="1100"/>
              <a:buFont typeface="Arial"/>
              <a:buNone/>
            </a:pPr>
            <a:r>
              <a:rPr lang="en" sz="1300">
                <a:solidFill>
                  <a:srgbClr val="595959"/>
                </a:solidFill>
              </a:rPr>
              <a:t>2. </a:t>
            </a:r>
            <a:r>
              <a:rPr b="1" lang="en" sz="1300">
                <a:solidFill>
                  <a:srgbClr val="595959"/>
                </a:solidFill>
              </a:rPr>
              <a:t>Stability:</a:t>
            </a:r>
            <a:r>
              <a:rPr lang="en" sz="1300">
                <a:solidFill>
                  <a:srgbClr val="595959"/>
                </a:solidFill>
              </a:rPr>
              <a:t> there are many single-version controllers and managed services which update to run on newer versions of kubernetes; even when they claim to be compatible with older versions, they are rarely tested against older versions</a:t>
            </a:r>
            <a:endParaRPr sz="1300">
              <a:solidFill>
                <a:srgbClr val="595959"/>
              </a:solidFill>
            </a:endParaRPr>
          </a:p>
          <a:p>
            <a:pPr indent="0" lvl="0" marL="0" rtl="0" algn="l">
              <a:spcBef>
                <a:spcPts val="1200"/>
              </a:spcBef>
              <a:spcAft>
                <a:spcPts val="0"/>
              </a:spcAft>
              <a:buClr>
                <a:schemeClr val="dk1"/>
              </a:buClr>
              <a:buSzPts val="1100"/>
              <a:buFont typeface="Arial"/>
              <a:buNone/>
            </a:pPr>
            <a:r>
              <a:rPr lang="en" sz="1300">
                <a:solidFill>
                  <a:srgbClr val="595959"/>
                </a:solidFill>
              </a:rPr>
              <a:t>3. </a:t>
            </a:r>
            <a:r>
              <a:rPr b="1" lang="en" sz="1300">
                <a:solidFill>
                  <a:srgbClr val="595959"/>
                </a:solidFill>
              </a:rPr>
              <a:t>MTTR</a:t>
            </a:r>
            <a:r>
              <a:rPr lang="en" sz="1300">
                <a:solidFill>
                  <a:srgbClr val="595959"/>
                </a:solidFill>
              </a:rPr>
              <a:t>: the mean time to resolution for incidents that involve older versions is higher than mttr for incidents in newer versions; the edge cases found later in the lifecycle are challenging, the dependencies may no longer be maintained, and the developers have to remember how the technology worked back then</a:t>
            </a:r>
            <a:endParaRPr sz="1300">
              <a:solidFill>
                <a:srgbClr val="595959"/>
              </a:solidFill>
            </a:endParaRPr>
          </a:p>
          <a:p>
            <a:pPr indent="0" lvl="0" marL="0" rtl="0" algn="l">
              <a:spcBef>
                <a:spcPts val="1200"/>
              </a:spcBef>
              <a:spcAft>
                <a:spcPts val="0"/>
              </a:spcAft>
              <a:buClr>
                <a:schemeClr val="dk1"/>
              </a:buClr>
              <a:buSzPts val="1100"/>
              <a:buFont typeface="Arial"/>
              <a:buNone/>
            </a:pPr>
            <a:r>
              <a:rPr lang="en" sz="1300">
                <a:solidFill>
                  <a:srgbClr val="595959"/>
                </a:solidFill>
              </a:rPr>
              <a:t>4. </a:t>
            </a:r>
            <a:r>
              <a:rPr b="1" lang="en" sz="1300">
                <a:solidFill>
                  <a:srgbClr val="595959"/>
                </a:solidFill>
              </a:rPr>
              <a:t>Risk:</a:t>
            </a:r>
            <a:r>
              <a:rPr lang="en" sz="1300">
                <a:solidFill>
                  <a:srgbClr val="595959"/>
                </a:solidFill>
              </a:rPr>
              <a:t> staying on older versions means risk accumulates over time; as bug fixes and security patches are applied to newer versions, the risk accumulation accelerates over time, making it increasingly challenging to upgrade to a modern version. And just like finances, compounding interest can create an insurmountable challenge which requires a wholesale migration</a:t>
            </a:r>
            <a:endParaRPr sz="1300">
              <a:solidFill>
                <a:srgbClr val="595959"/>
              </a:solidFill>
            </a:endParaRPr>
          </a:p>
          <a:p>
            <a:pPr indent="0" lvl="0" marL="0" rtl="0" algn="l">
              <a:spcBef>
                <a:spcPts val="1200"/>
              </a:spcBef>
              <a:spcAft>
                <a:spcPts val="1200"/>
              </a:spcAft>
              <a:buClr>
                <a:schemeClr val="dk1"/>
              </a:buClr>
              <a:buSzPts val="1100"/>
              <a:buFont typeface="Arial"/>
              <a:buNone/>
            </a:pPr>
            <a:r>
              <a:t/>
            </a:r>
            <a:endParaRPr sz="14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548650" y="576075"/>
            <a:ext cx="6587400" cy="530100"/>
          </a:xfrm>
          <a:prstGeom prst="rect">
            <a:avLst/>
          </a:prstGeom>
        </p:spPr>
        <p:txBody>
          <a:bodyPr anchorCtr="0" anchor="t" bIns="0" lIns="0" spcFirstLastPara="1" rIns="0" wrap="square" tIns="0">
            <a:normAutofit/>
          </a:bodyPr>
          <a:lstStyle/>
          <a:p>
            <a:pPr indent="0" lvl="0" marL="0" rtl="0" algn="l">
              <a:lnSpc>
                <a:spcPct val="150000"/>
              </a:lnSpc>
              <a:spcBef>
                <a:spcPts val="0"/>
              </a:spcBef>
              <a:spcAft>
                <a:spcPts val="0"/>
              </a:spcAft>
              <a:buClr>
                <a:schemeClr val="dk1"/>
              </a:buClr>
              <a:buSzPts val="1100"/>
              <a:buFont typeface="Arial"/>
              <a:buNone/>
            </a:pPr>
            <a:r>
              <a:rPr lang="en" sz="2400">
                <a:solidFill>
                  <a:schemeClr val="dk2"/>
                </a:solidFill>
              </a:rPr>
              <a:t>A few more reasons to upgrade</a:t>
            </a:r>
            <a:endParaRPr b="1" i="1" sz="2400">
              <a:solidFill>
                <a:srgbClr val="595959"/>
              </a:solidFill>
            </a:endParaRPr>
          </a:p>
        </p:txBody>
      </p:sp>
      <p:sp>
        <p:nvSpPr>
          <p:cNvPr id="225" name="Google Shape;225;p37"/>
          <p:cNvSpPr txBox="1"/>
          <p:nvPr>
            <p:ph idx="1" type="body"/>
          </p:nvPr>
        </p:nvSpPr>
        <p:spPr>
          <a:xfrm>
            <a:off x="438875" y="1292475"/>
            <a:ext cx="7826100" cy="30816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 sz="1400">
                <a:solidFill>
                  <a:srgbClr val="595959"/>
                </a:solidFill>
              </a:rPr>
              <a:t>5. </a:t>
            </a:r>
            <a:r>
              <a:rPr b="1" lang="en" sz="1400">
                <a:solidFill>
                  <a:srgbClr val="595959"/>
                </a:solidFill>
              </a:rPr>
              <a:t>Complexity reduction:</a:t>
            </a:r>
            <a:r>
              <a:rPr lang="en" sz="1400">
                <a:solidFill>
                  <a:srgbClr val="595959"/>
                </a:solidFill>
              </a:rPr>
              <a:t> maintainers are on an absolute mission to reduce complexity and eliminate tech debt and dependencies in Kubernetes. In 1.31 this year, 1.5M lines of cloud provider code was removed, the biggest reduction in code in K8s history. Etcd is about to remove XX dependencies in the k/k. </a:t>
            </a:r>
            <a:r>
              <a:rPr b="1" i="1" lang="en" sz="1400">
                <a:solidFill>
                  <a:srgbClr val="595959"/>
                </a:solidFill>
              </a:rPr>
              <a:t>Newer versions are often less complex. </a:t>
            </a:r>
            <a:endParaRPr b="1" i="1" sz="1400">
              <a:solidFill>
                <a:srgbClr val="595959"/>
              </a:solidFill>
            </a:endParaRPr>
          </a:p>
          <a:p>
            <a:pPr indent="0" lvl="0" marL="0" rtl="0" algn="l">
              <a:spcBef>
                <a:spcPts val="1200"/>
              </a:spcBef>
              <a:spcAft>
                <a:spcPts val="0"/>
              </a:spcAft>
              <a:buNone/>
            </a:pPr>
            <a:r>
              <a:rPr lang="en" sz="1400">
                <a:solidFill>
                  <a:srgbClr val="595959"/>
                </a:solidFill>
              </a:rPr>
              <a:t>6. </a:t>
            </a:r>
            <a:r>
              <a:rPr b="1" lang="en" sz="1400">
                <a:solidFill>
                  <a:srgbClr val="595959"/>
                </a:solidFill>
              </a:rPr>
              <a:t>Expertise:</a:t>
            </a:r>
            <a:r>
              <a:rPr lang="en" sz="1400">
                <a:solidFill>
                  <a:srgbClr val="595959"/>
                </a:solidFill>
              </a:rPr>
              <a:t> by upgrading frequently, you gain an understanding of how your system works, which metrics matter and which are less important. You *will* have to upgrade quickly at some point, and it is essential to gain operational expertise. (Please, make sure there are at least 3 people with this knowledge!)</a:t>
            </a:r>
            <a:endParaRPr sz="1400">
              <a:solidFill>
                <a:srgbClr val="595959"/>
              </a:solidFill>
            </a:endParaRPr>
          </a:p>
          <a:p>
            <a:pPr indent="0" lvl="0" marL="0" rtl="0" algn="l">
              <a:spcBef>
                <a:spcPts val="1200"/>
              </a:spcBef>
              <a:spcAft>
                <a:spcPts val="0"/>
              </a:spcAft>
              <a:buNone/>
            </a:pPr>
            <a:r>
              <a:rPr lang="en" sz="1400">
                <a:solidFill>
                  <a:srgbClr val="595959"/>
                </a:solidFill>
              </a:rPr>
              <a:t>7. </a:t>
            </a:r>
            <a:r>
              <a:rPr b="1" lang="en" sz="1400">
                <a:solidFill>
                  <a:srgbClr val="595959"/>
                </a:solidFill>
              </a:rPr>
              <a:t>Features:</a:t>
            </a:r>
            <a:r>
              <a:rPr lang="en" sz="1400">
                <a:solidFill>
                  <a:srgbClr val="595959"/>
                </a:solidFill>
              </a:rPr>
              <a:t> yes, features are the very last reason to upgrade Kubernetes. Even if you /think/ you desperately need a brand new feature, someone, somewhere, found a workaround that is perhaps less elegant or less efficient, but will work until the feature is available. (So please don't put pressure on your provider to backport features!)</a:t>
            </a:r>
            <a:endParaRPr sz="1400">
              <a:solidFill>
                <a:srgbClr val="595959"/>
              </a:solidFill>
            </a:endParaRPr>
          </a:p>
          <a:p>
            <a:pPr indent="0" lvl="0" marL="0" rtl="0" algn="l">
              <a:spcBef>
                <a:spcPts val="1200"/>
              </a:spcBef>
              <a:spcAft>
                <a:spcPts val="0"/>
              </a:spcAft>
              <a:buNone/>
            </a:pPr>
            <a:r>
              <a:t/>
            </a:r>
            <a:endParaRPr sz="1300">
              <a:solidFill>
                <a:srgbClr val="595959"/>
              </a:solidFill>
            </a:endParaRPr>
          </a:p>
          <a:p>
            <a:pPr indent="0" lvl="0" marL="0" rtl="0" algn="l">
              <a:spcBef>
                <a:spcPts val="1200"/>
              </a:spcBef>
              <a:spcAft>
                <a:spcPts val="1200"/>
              </a:spcAft>
              <a:buNone/>
            </a:pPr>
            <a:r>
              <a:t/>
            </a:r>
            <a:endParaRPr sz="14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548650" y="576075"/>
            <a:ext cx="6771300" cy="868800"/>
          </a:xfrm>
          <a:prstGeom prst="rect">
            <a:avLst/>
          </a:prstGeom>
        </p:spPr>
        <p:txBody>
          <a:bodyPr anchorCtr="0" anchor="t" bIns="0" lIns="0" spcFirstLastPara="1" rIns="0" wrap="square" tIns="0">
            <a:normAutofit/>
          </a:bodyPr>
          <a:lstStyle/>
          <a:p>
            <a:pPr indent="0" lvl="0" marL="0" rtl="0" algn="l">
              <a:lnSpc>
                <a:spcPct val="150000"/>
              </a:lnSpc>
              <a:spcBef>
                <a:spcPts val="0"/>
              </a:spcBef>
              <a:spcAft>
                <a:spcPts val="0"/>
              </a:spcAft>
              <a:buNone/>
            </a:pPr>
            <a:r>
              <a:rPr lang="en" sz="2400">
                <a:solidFill>
                  <a:srgbClr val="434343"/>
                </a:solidFill>
              </a:rPr>
              <a:t>Kubernetes From Feb 2024</a:t>
            </a:r>
            <a:endParaRPr sz="2400">
              <a:solidFill>
                <a:srgbClr val="434343"/>
              </a:solidFill>
            </a:endParaRPr>
          </a:p>
        </p:txBody>
      </p:sp>
      <p:pic>
        <p:nvPicPr>
          <p:cNvPr id="230" name="Google Shape;230;p38"/>
          <p:cNvPicPr preferRelativeResize="0"/>
          <p:nvPr/>
        </p:nvPicPr>
        <p:blipFill>
          <a:blip r:embed="rId3">
            <a:alphaModFix/>
          </a:blip>
          <a:stretch>
            <a:fillRect/>
          </a:stretch>
        </p:blipFill>
        <p:spPr>
          <a:xfrm>
            <a:off x="152400" y="1597275"/>
            <a:ext cx="8196408" cy="3393825"/>
          </a:xfrm>
          <a:prstGeom prst="rect">
            <a:avLst/>
          </a:prstGeom>
          <a:noFill/>
          <a:ln>
            <a:noFill/>
          </a:ln>
        </p:spPr>
      </p:pic>
      <p:sp>
        <p:nvSpPr>
          <p:cNvPr id="231" name="Google Shape;231;p38"/>
          <p:cNvSpPr txBox="1"/>
          <p:nvPr/>
        </p:nvSpPr>
        <p:spPr>
          <a:xfrm>
            <a:off x="1627625" y="3526100"/>
            <a:ext cx="72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1.22</a:t>
            </a:r>
            <a:endParaRPr sz="1800">
              <a:solidFill>
                <a:schemeClr val="dk2"/>
              </a:solidFill>
            </a:endParaRPr>
          </a:p>
        </p:txBody>
      </p:sp>
      <p:sp>
        <p:nvSpPr>
          <p:cNvPr id="232" name="Google Shape;232;p38"/>
          <p:cNvSpPr txBox="1"/>
          <p:nvPr/>
        </p:nvSpPr>
        <p:spPr>
          <a:xfrm>
            <a:off x="941825" y="3907100"/>
            <a:ext cx="72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1.21</a:t>
            </a:r>
            <a:endParaRPr sz="1800">
              <a:solidFill>
                <a:schemeClr val="dk2"/>
              </a:solidFill>
            </a:endParaRPr>
          </a:p>
        </p:txBody>
      </p:sp>
      <p:sp>
        <p:nvSpPr>
          <p:cNvPr id="233" name="Google Shape;233;p38"/>
          <p:cNvSpPr txBox="1"/>
          <p:nvPr/>
        </p:nvSpPr>
        <p:spPr>
          <a:xfrm>
            <a:off x="1932425" y="3068900"/>
            <a:ext cx="72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1.23</a:t>
            </a:r>
            <a:endParaRPr sz="18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548650" y="576075"/>
            <a:ext cx="6926100" cy="530100"/>
          </a:xfrm>
          <a:prstGeom prst="rect">
            <a:avLst/>
          </a:prstGeom>
        </p:spPr>
        <p:txBody>
          <a:bodyPr anchorCtr="0" anchor="t" bIns="0" lIns="0" spcFirstLastPara="1" rIns="0" wrap="square" tIns="0">
            <a:normAutofit/>
          </a:bodyPr>
          <a:lstStyle/>
          <a:p>
            <a:pPr indent="0" lvl="0" marL="0" rtl="0" algn="l">
              <a:lnSpc>
                <a:spcPct val="150000"/>
              </a:lnSpc>
              <a:spcBef>
                <a:spcPts val="0"/>
              </a:spcBef>
              <a:spcAft>
                <a:spcPts val="0"/>
              </a:spcAft>
              <a:buNone/>
            </a:pPr>
            <a:r>
              <a:rPr lang="en" sz="2400">
                <a:solidFill>
                  <a:srgbClr val="434343"/>
                </a:solidFill>
              </a:rPr>
              <a:t>Ecosystem implications of longer support</a:t>
            </a:r>
            <a:endParaRPr b="1" i="1" sz="2400">
              <a:solidFill>
                <a:srgbClr val="434343"/>
              </a:solidFill>
            </a:endParaRPr>
          </a:p>
        </p:txBody>
      </p:sp>
      <p:sp>
        <p:nvSpPr>
          <p:cNvPr id="238" name="Google Shape;238;p39"/>
          <p:cNvSpPr txBox="1"/>
          <p:nvPr>
            <p:ph idx="1" type="body"/>
          </p:nvPr>
        </p:nvSpPr>
        <p:spPr>
          <a:xfrm>
            <a:off x="438875" y="1444875"/>
            <a:ext cx="7826100" cy="3081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1400">
              <a:solidFill>
                <a:srgbClr val="434343"/>
              </a:solidFill>
            </a:endParaRPr>
          </a:p>
          <a:p>
            <a:pPr indent="0" lvl="0" marL="0" rtl="0" algn="l">
              <a:lnSpc>
                <a:spcPct val="150000"/>
              </a:lnSpc>
              <a:spcBef>
                <a:spcPts val="0"/>
              </a:spcBef>
              <a:spcAft>
                <a:spcPts val="0"/>
              </a:spcAft>
              <a:buNone/>
            </a:pPr>
            <a:r>
              <a:t/>
            </a:r>
            <a:endParaRPr sz="1400">
              <a:solidFill>
                <a:srgbClr val="434343"/>
              </a:solidFill>
            </a:endParaRPr>
          </a:p>
          <a:p>
            <a:pPr indent="0" lvl="0" marL="0" rtl="0" algn="l">
              <a:spcBef>
                <a:spcPts val="0"/>
              </a:spcBef>
              <a:spcAft>
                <a:spcPts val="1200"/>
              </a:spcAft>
              <a:buNone/>
            </a:pPr>
            <a:r>
              <a:t/>
            </a:r>
            <a:endParaRPr/>
          </a:p>
        </p:txBody>
      </p:sp>
      <p:pic>
        <p:nvPicPr>
          <p:cNvPr id="239" name="Google Shape;239;p39"/>
          <p:cNvPicPr preferRelativeResize="0"/>
          <p:nvPr/>
        </p:nvPicPr>
        <p:blipFill>
          <a:blip r:embed="rId3">
            <a:alphaModFix/>
          </a:blip>
          <a:stretch>
            <a:fillRect/>
          </a:stretch>
        </p:blipFill>
        <p:spPr>
          <a:xfrm>
            <a:off x="0" y="1394817"/>
            <a:ext cx="9144003" cy="32682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548650" y="576075"/>
            <a:ext cx="6926100" cy="530100"/>
          </a:xfrm>
          <a:prstGeom prst="rect">
            <a:avLst/>
          </a:prstGeom>
        </p:spPr>
        <p:txBody>
          <a:bodyPr anchorCtr="0" anchor="t" bIns="0" lIns="0" spcFirstLastPara="1" rIns="0" wrap="square" tIns="0">
            <a:normAutofit/>
          </a:bodyPr>
          <a:lstStyle/>
          <a:p>
            <a:pPr indent="0" lvl="0" marL="0" rtl="0" algn="l">
              <a:lnSpc>
                <a:spcPct val="150000"/>
              </a:lnSpc>
              <a:spcBef>
                <a:spcPts val="0"/>
              </a:spcBef>
              <a:spcAft>
                <a:spcPts val="0"/>
              </a:spcAft>
              <a:buNone/>
            </a:pPr>
            <a:r>
              <a:rPr lang="en" sz="2400">
                <a:solidFill>
                  <a:srgbClr val="434343"/>
                </a:solidFill>
              </a:rPr>
              <a:t>Ugh, ok fine. So…. what to do? </a:t>
            </a:r>
            <a:endParaRPr b="1" i="1" sz="2400">
              <a:solidFill>
                <a:srgbClr val="434343"/>
              </a:solidFill>
            </a:endParaRPr>
          </a:p>
        </p:txBody>
      </p:sp>
      <p:sp>
        <p:nvSpPr>
          <p:cNvPr id="244" name="Google Shape;244;p40"/>
          <p:cNvSpPr txBox="1"/>
          <p:nvPr>
            <p:ph idx="1" type="body"/>
          </p:nvPr>
        </p:nvSpPr>
        <p:spPr>
          <a:xfrm>
            <a:off x="438875" y="1444875"/>
            <a:ext cx="7826100" cy="3081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400">
                <a:solidFill>
                  <a:srgbClr val="434343"/>
                </a:solidFill>
              </a:rPr>
              <a:t>Working hard on: </a:t>
            </a:r>
            <a:endParaRPr sz="1400">
              <a:solidFill>
                <a:srgbClr val="434343"/>
              </a:solidFill>
            </a:endParaRPr>
          </a:p>
          <a:p>
            <a:pPr indent="-317500" lvl="0" marL="457200" rtl="0" algn="l">
              <a:lnSpc>
                <a:spcPct val="150000"/>
              </a:lnSpc>
              <a:spcBef>
                <a:spcPts val="0"/>
              </a:spcBef>
              <a:spcAft>
                <a:spcPts val="0"/>
              </a:spcAft>
              <a:buClr>
                <a:srgbClr val="434343"/>
              </a:buClr>
              <a:buSzPts val="1400"/>
              <a:buAutoNum type="arabicPeriod"/>
            </a:pPr>
            <a:r>
              <a:rPr lang="en" sz="1400">
                <a:solidFill>
                  <a:srgbClr val="434343"/>
                </a:solidFill>
              </a:rPr>
              <a:t>Backward compatibility and upgrade reliability</a:t>
            </a:r>
            <a:endParaRPr sz="1400">
              <a:solidFill>
                <a:srgbClr val="434343"/>
              </a:solidFill>
            </a:endParaRPr>
          </a:p>
          <a:p>
            <a:pPr indent="-317500" lvl="1" marL="914400" rtl="0" algn="l">
              <a:lnSpc>
                <a:spcPct val="150000"/>
              </a:lnSpc>
              <a:spcBef>
                <a:spcPts val="0"/>
              </a:spcBef>
              <a:spcAft>
                <a:spcPts val="0"/>
              </a:spcAft>
              <a:buClr>
                <a:srgbClr val="434343"/>
              </a:buClr>
              <a:buSzPts val="1400"/>
              <a:buAutoNum type="alphaLcPeriod"/>
            </a:pPr>
            <a:r>
              <a:rPr lang="en">
                <a:solidFill>
                  <a:srgbClr val="434343"/>
                </a:solidFill>
              </a:rPr>
              <a:t>Including ability to roll back (gasp!)</a:t>
            </a:r>
            <a:endParaRPr sz="1400">
              <a:solidFill>
                <a:srgbClr val="434343"/>
              </a:solidFill>
            </a:endParaRPr>
          </a:p>
          <a:p>
            <a:pPr indent="-317500" lvl="0" marL="457200" rtl="0" algn="l">
              <a:lnSpc>
                <a:spcPct val="150000"/>
              </a:lnSpc>
              <a:spcBef>
                <a:spcPts val="0"/>
              </a:spcBef>
              <a:spcAft>
                <a:spcPts val="0"/>
              </a:spcAft>
              <a:buClr>
                <a:srgbClr val="434343"/>
              </a:buClr>
              <a:buSzPts val="1400"/>
              <a:buAutoNum type="arabicPeriod"/>
            </a:pPr>
            <a:r>
              <a:rPr lang="en" sz="1400">
                <a:solidFill>
                  <a:srgbClr val="434343"/>
                </a:solidFill>
              </a:rPr>
              <a:t>Version emulation / compatibility mode</a:t>
            </a:r>
            <a:endParaRPr sz="1400">
              <a:solidFill>
                <a:srgbClr val="434343"/>
              </a:solidFill>
            </a:endParaRPr>
          </a:p>
          <a:p>
            <a:pPr indent="-317500" lvl="1" marL="914400" rtl="0" algn="l">
              <a:lnSpc>
                <a:spcPct val="150000"/>
              </a:lnSpc>
              <a:spcBef>
                <a:spcPts val="0"/>
              </a:spcBef>
              <a:spcAft>
                <a:spcPts val="0"/>
              </a:spcAft>
              <a:buClr>
                <a:srgbClr val="434343"/>
              </a:buClr>
              <a:buSzPts val="1400"/>
              <a:buAutoNum type="alphaLcPeriod"/>
            </a:pPr>
            <a:r>
              <a:rPr lang="en">
                <a:solidFill>
                  <a:srgbClr val="434343"/>
                </a:solidFill>
              </a:rPr>
              <a:t>The same </a:t>
            </a:r>
            <a:r>
              <a:rPr b="1" lang="en">
                <a:solidFill>
                  <a:srgbClr val="434343"/>
                </a:solidFill>
              </a:rPr>
              <a:t>binary</a:t>
            </a:r>
            <a:r>
              <a:rPr lang="en">
                <a:solidFill>
                  <a:srgbClr val="434343"/>
                </a:solidFill>
              </a:rPr>
              <a:t> can serve multiple API versions</a:t>
            </a:r>
            <a:endParaRPr>
              <a:solidFill>
                <a:srgbClr val="434343"/>
              </a:solidFill>
            </a:endParaRPr>
          </a:p>
          <a:p>
            <a:pPr indent="-317500" lvl="0" marL="457200" rtl="0" algn="l">
              <a:lnSpc>
                <a:spcPct val="150000"/>
              </a:lnSpc>
              <a:spcBef>
                <a:spcPts val="0"/>
              </a:spcBef>
              <a:spcAft>
                <a:spcPts val="0"/>
              </a:spcAft>
              <a:buClr>
                <a:srgbClr val="434343"/>
              </a:buClr>
              <a:buSzPts val="1400"/>
              <a:buAutoNum type="arabicPeriod"/>
            </a:pPr>
            <a:r>
              <a:rPr lang="en">
                <a:solidFill>
                  <a:srgbClr val="434343"/>
                </a:solidFill>
              </a:rPr>
              <a:t> </a:t>
            </a:r>
            <a:r>
              <a:rPr lang="en" sz="1400">
                <a:solidFill>
                  <a:srgbClr val="434343"/>
                </a:solidFill>
              </a:rPr>
              <a:t>Tech debt reduction in every dimension </a:t>
            </a:r>
            <a:endParaRPr sz="1400">
              <a:solidFill>
                <a:srgbClr val="434343"/>
              </a:solidFill>
            </a:endParaRPr>
          </a:p>
          <a:p>
            <a:pPr indent="0" lvl="0" marL="0" rtl="0" algn="l">
              <a:lnSpc>
                <a:spcPct val="150000"/>
              </a:lnSpc>
              <a:spcBef>
                <a:spcPts val="0"/>
              </a:spcBef>
              <a:spcAft>
                <a:spcPts val="0"/>
              </a:spcAft>
              <a:buNone/>
            </a:pPr>
            <a:r>
              <a:t/>
            </a:r>
            <a:endParaRPr>
              <a:solidFill>
                <a:srgbClr val="434343"/>
              </a:solidFill>
            </a:endParaRPr>
          </a:p>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idx="1" type="body"/>
          </p:nvPr>
        </p:nvSpPr>
        <p:spPr>
          <a:xfrm>
            <a:off x="438875" y="894550"/>
            <a:ext cx="7826100" cy="9843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1400">
              <a:solidFill>
                <a:srgbClr val="434343"/>
              </a:solidFill>
            </a:endParaRPr>
          </a:p>
          <a:p>
            <a:pPr indent="0" lvl="0" marL="0" rtl="0" algn="l">
              <a:lnSpc>
                <a:spcPct val="150000"/>
              </a:lnSpc>
              <a:spcBef>
                <a:spcPts val="0"/>
              </a:spcBef>
              <a:spcAft>
                <a:spcPts val="0"/>
              </a:spcAft>
              <a:buNone/>
            </a:pPr>
            <a:r>
              <a:t/>
            </a:r>
            <a:endParaRPr sz="1400">
              <a:solidFill>
                <a:srgbClr val="434343"/>
              </a:solidFill>
            </a:endParaRPr>
          </a:p>
          <a:p>
            <a:pPr indent="0" lvl="0" marL="0" rtl="0" algn="l">
              <a:spcBef>
                <a:spcPts val="0"/>
              </a:spcBef>
              <a:spcAft>
                <a:spcPts val="1200"/>
              </a:spcAft>
              <a:buNone/>
            </a:pPr>
            <a:r>
              <a:t/>
            </a:r>
            <a:endParaRPr/>
          </a:p>
        </p:txBody>
      </p:sp>
      <p:sp>
        <p:nvSpPr>
          <p:cNvPr id="249" name="Google Shape;249;p41"/>
          <p:cNvSpPr txBox="1"/>
          <p:nvPr>
            <p:ph type="title"/>
          </p:nvPr>
        </p:nvSpPr>
        <p:spPr>
          <a:xfrm>
            <a:off x="516983" y="420852"/>
            <a:ext cx="6648600" cy="47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595959"/>
                </a:solidFill>
              </a:rPr>
              <a:t>Risk tolerance across cluster portfolio</a:t>
            </a:r>
            <a:endParaRPr>
              <a:solidFill>
                <a:srgbClr val="595959"/>
              </a:solidFill>
            </a:endParaRPr>
          </a:p>
        </p:txBody>
      </p:sp>
      <p:pic>
        <p:nvPicPr>
          <p:cNvPr id="250" name="Google Shape;250;p41"/>
          <p:cNvPicPr preferRelativeResize="0"/>
          <p:nvPr/>
        </p:nvPicPr>
        <p:blipFill>
          <a:blip r:embed="rId3">
            <a:alphaModFix/>
          </a:blip>
          <a:stretch>
            <a:fillRect/>
          </a:stretch>
        </p:blipFill>
        <p:spPr>
          <a:xfrm>
            <a:off x="152400" y="2031250"/>
            <a:ext cx="8839204" cy="22874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2"/>
          <p:cNvPicPr preferRelativeResize="0"/>
          <p:nvPr/>
        </p:nvPicPr>
        <p:blipFill>
          <a:blip r:embed="rId3">
            <a:alphaModFix/>
          </a:blip>
          <a:stretch>
            <a:fillRect/>
          </a:stretch>
        </p:blipFill>
        <p:spPr>
          <a:xfrm>
            <a:off x="152400" y="1548000"/>
            <a:ext cx="8839204" cy="2365178"/>
          </a:xfrm>
          <a:prstGeom prst="rect">
            <a:avLst/>
          </a:prstGeom>
          <a:noFill/>
          <a:ln>
            <a:noFill/>
          </a:ln>
        </p:spPr>
      </p:pic>
      <p:cxnSp>
        <p:nvCxnSpPr>
          <p:cNvPr id="256" name="Google Shape;256;p42"/>
          <p:cNvCxnSpPr/>
          <p:nvPr/>
        </p:nvCxnSpPr>
        <p:spPr>
          <a:xfrm>
            <a:off x="445000" y="4325950"/>
            <a:ext cx="8054700" cy="0"/>
          </a:xfrm>
          <a:prstGeom prst="straightConnector1">
            <a:avLst/>
          </a:prstGeom>
          <a:noFill/>
          <a:ln cap="flat" cmpd="sng" w="38100">
            <a:solidFill>
              <a:srgbClr val="9FC5E8"/>
            </a:solidFill>
            <a:prstDash val="solid"/>
            <a:round/>
            <a:headEnd len="med" w="med" type="none"/>
            <a:tailEnd len="med" w="med" type="triangle"/>
          </a:ln>
        </p:spPr>
      </p:cxnSp>
      <p:sp>
        <p:nvSpPr>
          <p:cNvPr id="257" name="Google Shape;257;p42"/>
          <p:cNvSpPr txBox="1"/>
          <p:nvPr/>
        </p:nvSpPr>
        <p:spPr>
          <a:xfrm>
            <a:off x="321177" y="3963625"/>
            <a:ext cx="59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Time</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43"/>
          <p:cNvSpPr txBox="1"/>
          <p:nvPr>
            <p:ph type="title"/>
          </p:nvPr>
        </p:nvSpPr>
        <p:spPr>
          <a:xfrm>
            <a:off x="116888" y="166884"/>
            <a:ext cx="3195300" cy="21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595959"/>
                </a:solidFill>
              </a:rPr>
              <a:t>GKE Minor Release Adoption - Idealized </a:t>
            </a:r>
            <a:endParaRPr>
              <a:solidFill>
                <a:srgbClr val="595959"/>
              </a:solidFill>
            </a:endParaRPr>
          </a:p>
        </p:txBody>
      </p:sp>
      <p:sp>
        <p:nvSpPr>
          <p:cNvPr id="263" name="Google Shape;263;p43"/>
          <p:cNvSpPr txBox="1"/>
          <p:nvPr>
            <p:ph idx="1" type="body"/>
          </p:nvPr>
        </p:nvSpPr>
        <p:spPr>
          <a:xfrm>
            <a:off x="311700" y="1152475"/>
            <a:ext cx="24432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rgbClr val="595959"/>
                </a:solidFill>
              </a:rPr>
              <a:t>New versions introduced into Rapid Channel First</a:t>
            </a:r>
            <a:endParaRPr sz="1400">
              <a:solidFill>
                <a:srgbClr val="595959"/>
              </a:solidFill>
            </a:endParaRPr>
          </a:p>
          <a:p>
            <a:pPr indent="0" lvl="0" marL="0" rtl="0" algn="l">
              <a:spcBef>
                <a:spcPts val="1200"/>
              </a:spcBef>
              <a:spcAft>
                <a:spcPts val="0"/>
              </a:spcAft>
              <a:buNone/>
            </a:pPr>
            <a:r>
              <a:rPr lang="en" sz="1400">
                <a:solidFill>
                  <a:srgbClr val="595959"/>
                </a:solidFill>
              </a:rPr>
              <a:t>Versions that accumulate enough soak time in cluster days &amp; meet SLOs are promoted: </a:t>
            </a:r>
            <a:endParaRPr sz="1400">
              <a:solidFill>
                <a:srgbClr val="595959"/>
              </a:solidFill>
            </a:endParaRPr>
          </a:p>
          <a:p>
            <a:pPr indent="-317500" lvl="0" marL="457200" rtl="0" algn="l">
              <a:spcBef>
                <a:spcPts val="1200"/>
              </a:spcBef>
              <a:spcAft>
                <a:spcPts val="0"/>
              </a:spcAft>
              <a:buClr>
                <a:srgbClr val="595959"/>
              </a:buClr>
              <a:buSzPts val="1400"/>
              <a:buAutoNum type="arabicPeriod"/>
            </a:pPr>
            <a:r>
              <a:rPr lang="en" sz="1400">
                <a:solidFill>
                  <a:srgbClr val="595959"/>
                </a:solidFill>
              </a:rPr>
              <a:t>To GA &amp; </a:t>
            </a:r>
            <a:r>
              <a:rPr i="1" lang="en" sz="1400">
                <a:solidFill>
                  <a:srgbClr val="595959"/>
                </a:solidFill>
              </a:rPr>
              <a:t>available</a:t>
            </a:r>
            <a:r>
              <a:rPr lang="en" sz="1400">
                <a:solidFill>
                  <a:srgbClr val="595959"/>
                </a:solidFill>
              </a:rPr>
              <a:t> in Regular Channel</a:t>
            </a:r>
            <a:endParaRPr sz="1400">
              <a:solidFill>
                <a:srgbClr val="595959"/>
              </a:solidFill>
            </a:endParaRPr>
          </a:p>
          <a:p>
            <a:pPr indent="-317500" lvl="0" marL="457200" rtl="0" algn="l">
              <a:spcBef>
                <a:spcPts val="1000"/>
              </a:spcBef>
              <a:spcAft>
                <a:spcPts val="0"/>
              </a:spcAft>
              <a:buClr>
                <a:srgbClr val="595959"/>
              </a:buClr>
              <a:buSzPts val="1400"/>
              <a:buAutoNum type="arabicPeriod"/>
            </a:pPr>
            <a:r>
              <a:rPr lang="en" sz="1400">
                <a:solidFill>
                  <a:srgbClr val="595959"/>
                </a:solidFill>
              </a:rPr>
              <a:t>To default &amp; upgrade target</a:t>
            </a:r>
            <a:endParaRPr sz="1400">
              <a:solidFill>
                <a:srgbClr val="595959"/>
              </a:solidFill>
            </a:endParaRPr>
          </a:p>
          <a:p>
            <a:pPr indent="-317500" lvl="0" marL="457200" rtl="0" algn="l">
              <a:spcBef>
                <a:spcPts val="1000"/>
              </a:spcBef>
              <a:spcAft>
                <a:spcPts val="0"/>
              </a:spcAft>
              <a:buClr>
                <a:srgbClr val="595959"/>
              </a:buClr>
              <a:buSzPts val="1400"/>
              <a:buAutoNum type="arabicPeriod"/>
            </a:pPr>
            <a:r>
              <a:rPr lang="en" sz="1400">
                <a:solidFill>
                  <a:srgbClr val="595959"/>
                </a:solidFill>
              </a:rPr>
              <a:t>To Stable Channel</a:t>
            </a:r>
            <a:endParaRPr sz="1400">
              <a:solidFill>
                <a:srgbClr val="595959"/>
              </a:solidFill>
            </a:endParaRPr>
          </a:p>
          <a:p>
            <a:pPr indent="0" lvl="0" marL="0" rtl="0" algn="l">
              <a:spcBef>
                <a:spcPts val="1000"/>
              </a:spcBef>
              <a:spcAft>
                <a:spcPts val="1200"/>
              </a:spcAft>
              <a:buNone/>
            </a:pPr>
            <a:r>
              <a:t/>
            </a:r>
            <a:endParaRPr sz="1400">
              <a:solidFill>
                <a:srgbClr val="595959"/>
              </a:solidFill>
            </a:endParaRPr>
          </a:p>
        </p:txBody>
      </p:sp>
      <p:pic>
        <p:nvPicPr>
          <p:cNvPr id="264" name="Google Shape;264;p43"/>
          <p:cNvPicPr preferRelativeResize="0"/>
          <p:nvPr/>
        </p:nvPicPr>
        <p:blipFill rotWithShape="1">
          <a:blip r:embed="rId3">
            <a:alphaModFix/>
          </a:blip>
          <a:srcRect b="0" l="12891" r="0" t="0"/>
          <a:stretch/>
        </p:blipFill>
        <p:spPr>
          <a:xfrm>
            <a:off x="3327577" y="1170125"/>
            <a:ext cx="5503801" cy="3820975"/>
          </a:xfrm>
          <a:prstGeom prst="rect">
            <a:avLst/>
          </a:prstGeom>
          <a:noFill/>
          <a:ln>
            <a:noFill/>
          </a:ln>
        </p:spPr>
      </p:pic>
      <p:cxnSp>
        <p:nvCxnSpPr>
          <p:cNvPr id="265" name="Google Shape;265;p43"/>
          <p:cNvCxnSpPr/>
          <p:nvPr/>
        </p:nvCxnSpPr>
        <p:spPr>
          <a:xfrm rot="10800000">
            <a:off x="3217650" y="1536350"/>
            <a:ext cx="12900" cy="2797200"/>
          </a:xfrm>
          <a:prstGeom prst="straightConnector1">
            <a:avLst/>
          </a:prstGeom>
          <a:noFill/>
          <a:ln cap="flat" cmpd="sng" w="28575">
            <a:solidFill>
              <a:srgbClr val="C3F0C8"/>
            </a:solidFill>
            <a:prstDash val="solid"/>
            <a:round/>
            <a:headEnd len="med" w="med" type="none"/>
            <a:tailEnd len="med" w="med" type="triangle"/>
          </a:ln>
        </p:spPr>
      </p:cxnSp>
      <p:sp>
        <p:nvSpPr>
          <p:cNvPr id="266" name="Google Shape;266;p43"/>
          <p:cNvSpPr txBox="1"/>
          <p:nvPr/>
        </p:nvSpPr>
        <p:spPr>
          <a:xfrm rot="-5400000">
            <a:off x="1876225" y="2895500"/>
            <a:ext cx="2330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rPr>
              <a:t># Clusters </a:t>
            </a:r>
            <a:endParaRPr sz="1400">
              <a:solidFill>
                <a:srgbClr val="595959"/>
              </a:solidFill>
            </a:endParaRPr>
          </a:p>
        </p:txBody>
      </p:sp>
      <p:cxnSp>
        <p:nvCxnSpPr>
          <p:cNvPr id="267" name="Google Shape;267;p43"/>
          <p:cNvCxnSpPr/>
          <p:nvPr/>
        </p:nvCxnSpPr>
        <p:spPr>
          <a:xfrm>
            <a:off x="7699675" y="4693500"/>
            <a:ext cx="889800" cy="0"/>
          </a:xfrm>
          <a:prstGeom prst="straightConnector1">
            <a:avLst/>
          </a:prstGeom>
          <a:noFill/>
          <a:ln cap="flat" cmpd="sng" w="28575">
            <a:solidFill>
              <a:srgbClr val="C3F0C8"/>
            </a:solidFill>
            <a:prstDash val="solid"/>
            <a:round/>
            <a:headEnd len="med" w="med" type="none"/>
            <a:tailEnd len="med" w="med" type="triangle"/>
          </a:ln>
        </p:spPr>
      </p:cxnSp>
      <p:sp>
        <p:nvSpPr>
          <p:cNvPr id="268" name="Google Shape;268;p43"/>
          <p:cNvSpPr txBox="1"/>
          <p:nvPr/>
        </p:nvSpPr>
        <p:spPr>
          <a:xfrm>
            <a:off x="7182606" y="4489509"/>
            <a:ext cx="7479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Time</a:t>
            </a:r>
            <a:endParaRPr sz="1400"/>
          </a:p>
        </p:txBody>
      </p:sp>
      <p:cxnSp>
        <p:nvCxnSpPr>
          <p:cNvPr id="269" name="Google Shape;269;p43"/>
          <p:cNvCxnSpPr/>
          <p:nvPr/>
        </p:nvCxnSpPr>
        <p:spPr>
          <a:xfrm flipH="1" rot="10800000">
            <a:off x="3392050" y="3795800"/>
            <a:ext cx="4629900" cy="25800"/>
          </a:xfrm>
          <a:prstGeom prst="straightConnector1">
            <a:avLst/>
          </a:prstGeom>
          <a:noFill/>
          <a:ln cap="flat" cmpd="sng" w="14300">
            <a:solidFill>
              <a:srgbClr val="00FF00"/>
            </a:solidFill>
            <a:prstDash val="solid"/>
            <a:round/>
            <a:headEnd len="med" w="med" type="none"/>
            <a:tailEnd len="med" w="med" type="none"/>
          </a:ln>
        </p:spPr>
      </p:cxnSp>
      <p:cxnSp>
        <p:nvCxnSpPr>
          <p:cNvPr id="270" name="Google Shape;270;p43"/>
          <p:cNvCxnSpPr/>
          <p:nvPr/>
        </p:nvCxnSpPr>
        <p:spPr>
          <a:xfrm flipH="1" rot="10800000">
            <a:off x="3392050" y="2881400"/>
            <a:ext cx="4629900" cy="25800"/>
          </a:xfrm>
          <a:prstGeom prst="straightConnector1">
            <a:avLst/>
          </a:prstGeom>
          <a:noFill/>
          <a:ln cap="flat" cmpd="sng" w="14300">
            <a:solidFill>
              <a:srgbClr val="00FF00"/>
            </a:solidFill>
            <a:prstDash val="solid"/>
            <a:round/>
            <a:headEnd len="med" w="med" type="none"/>
            <a:tailEnd len="med" w="med" type="none"/>
          </a:ln>
        </p:spPr>
      </p:cxnSp>
      <p:cxnSp>
        <p:nvCxnSpPr>
          <p:cNvPr id="271" name="Google Shape;271;p43"/>
          <p:cNvCxnSpPr/>
          <p:nvPr/>
        </p:nvCxnSpPr>
        <p:spPr>
          <a:xfrm flipH="1" rot="10800000">
            <a:off x="3392050" y="3567200"/>
            <a:ext cx="4629900" cy="25800"/>
          </a:xfrm>
          <a:prstGeom prst="straightConnector1">
            <a:avLst/>
          </a:prstGeom>
          <a:noFill/>
          <a:ln cap="flat" cmpd="sng" w="14300">
            <a:solidFill>
              <a:srgbClr val="00FF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4"/>
          <p:cNvPicPr preferRelativeResize="0"/>
          <p:nvPr/>
        </p:nvPicPr>
        <p:blipFill>
          <a:blip r:embed="rId3">
            <a:alphaModFix/>
          </a:blip>
          <a:stretch>
            <a:fillRect/>
          </a:stretch>
        </p:blipFill>
        <p:spPr>
          <a:xfrm>
            <a:off x="152400" y="981075"/>
            <a:ext cx="8839204" cy="36254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52600" y="536449"/>
            <a:ext cx="3720600" cy="622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434343"/>
                </a:solidFill>
              </a:rPr>
              <a:t>The </a:t>
            </a:r>
            <a:r>
              <a:rPr lang="en">
                <a:solidFill>
                  <a:srgbClr val="434343"/>
                </a:solidFill>
              </a:rPr>
              <a:t>Challenge</a:t>
            </a:r>
            <a:endParaRPr>
              <a:solidFill>
                <a:srgbClr val="434343"/>
              </a:solidFill>
            </a:endParaRPr>
          </a:p>
        </p:txBody>
      </p:sp>
      <p:sp>
        <p:nvSpPr>
          <p:cNvPr id="138" name="Google Shape;138;p27"/>
          <p:cNvSpPr txBox="1"/>
          <p:nvPr>
            <p:ph idx="1" type="body"/>
          </p:nvPr>
        </p:nvSpPr>
        <p:spPr>
          <a:xfrm>
            <a:off x="310900" y="1352250"/>
            <a:ext cx="3720600" cy="9081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sz="1600"/>
              <a:t>Coordinated upgrades across multiple independently-versioned components is </a:t>
            </a:r>
            <a:r>
              <a:rPr b="1" lang="en" sz="1600"/>
              <a:t>a defining challenge of our time</a:t>
            </a:r>
            <a:endParaRPr b="1" sz="1600"/>
          </a:p>
        </p:txBody>
      </p:sp>
      <p:sp>
        <p:nvSpPr>
          <p:cNvPr id="139" name="Google Shape;139;p27"/>
          <p:cNvSpPr txBox="1"/>
          <p:nvPr>
            <p:ph idx="4294967295" type="body"/>
          </p:nvPr>
        </p:nvSpPr>
        <p:spPr>
          <a:xfrm>
            <a:off x="310900" y="2632400"/>
            <a:ext cx="3804000" cy="9081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600"/>
              <a:t>Complexity is increasing in every dimension, at every layer in the stack.</a:t>
            </a:r>
            <a:endParaRPr sz="1600"/>
          </a:p>
        </p:txBody>
      </p:sp>
      <p:sp>
        <p:nvSpPr>
          <p:cNvPr id="140" name="Google Shape;140;p27"/>
          <p:cNvSpPr txBox="1"/>
          <p:nvPr>
            <p:ph idx="4294967295" type="body"/>
          </p:nvPr>
        </p:nvSpPr>
        <p:spPr>
          <a:xfrm>
            <a:off x="310899" y="3540725"/>
            <a:ext cx="7767000" cy="6948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a:t>Counter-intuitively, </a:t>
            </a:r>
            <a:r>
              <a:rPr b="1" lang="en"/>
              <a:t>slowing down is counterproductive</a:t>
            </a:r>
            <a:r>
              <a:rPr lang="en"/>
              <a:t>. </a:t>
            </a:r>
            <a:endParaRPr/>
          </a:p>
        </p:txBody>
      </p:sp>
      <p:cxnSp>
        <p:nvCxnSpPr>
          <p:cNvPr id="141" name="Google Shape;141;p27"/>
          <p:cNvCxnSpPr/>
          <p:nvPr/>
        </p:nvCxnSpPr>
        <p:spPr>
          <a:xfrm flipH="1" rot="10800000">
            <a:off x="6800069" y="670369"/>
            <a:ext cx="432000" cy="1084200"/>
          </a:xfrm>
          <a:prstGeom prst="straightConnector1">
            <a:avLst/>
          </a:prstGeom>
          <a:noFill/>
          <a:ln cap="flat" cmpd="sng" w="28575">
            <a:solidFill>
              <a:srgbClr val="595959"/>
            </a:solidFill>
            <a:prstDash val="solid"/>
            <a:round/>
            <a:headEnd len="med" w="med" type="none"/>
            <a:tailEnd len="med" w="med" type="triangle"/>
          </a:ln>
        </p:spPr>
      </p:cxnSp>
      <p:sp>
        <p:nvSpPr>
          <p:cNvPr id="142" name="Google Shape;142;p27"/>
          <p:cNvSpPr txBox="1"/>
          <p:nvPr/>
        </p:nvSpPr>
        <p:spPr>
          <a:xfrm>
            <a:off x="7727425" y="851575"/>
            <a:ext cx="12615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cxnSp>
        <p:nvCxnSpPr>
          <p:cNvPr id="143" name="Google Shape;143;p27"/>
          <p:cNvCxnSpPr>
            <a:endCxn id="142" idx="1"/>
          </p:cNvCxnSpPr>
          <p:nvPr/>
        </p:nvCxnSpPr>
        <p:spPr>
          <a:xfrm flipH="1" rot="10800000">
            <a:off x="6768025" y="1031125"/>
            <a:ext cx="959400" cy="671100"/>
          </a:xfrm>
          <a:prstGeom prst="straightConnector1">
            <a:avLst/>
          </a:prstGeom>
          <a:noFill/>
          <a:ln cap="flat" cmpd="sng" w="28575">
            <a:solidFill>
              <a:srgbClr val="595959"/>
            </a:solidFill>
            <a:prstDash val="solid"/>
            <a:round/>
            <a:headEnd len="med" w="med" type="none"/>
            <a:tailEnd len="med" w="med" type="triangle"/>
          </a:ln>
        </p:spPr>
      </p:cxnSp>
      <p:sp>
        <p:nvSpPr>
          <p:cNvPr id="144" name="Google Shape;144;p27"/>
          <p:cNvSpPr txBox="1"/>
          <p:nvPr/>
        </p:nvSpPr>
        <p:spPr>
          <a:xfrm>
            <a:off x="6693975" y="343675"/>
            <a:ext cx="16908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Container Runtime</a:t>
            </a:r>
            <a:endParaRPr/>
          </a:p>
        </p:txBody>
      </p:sp>
      <p:cxnSp>
        <p:nvCxnSpPr>
          <p:cNvPr id="145" name="Google Shape;145;p27"/>
          <p:cNvCxnSpPr>
            <a:endCxn id="146" idx="0"/>
          </p:cNvCxnSpPr>
          <p:nvPr/>
        </p:nvCxnSpPr>
        <p:spPr>
          <a:xfrm>
            <a:off x="6797226" y="1672273"/>
            <a:ext cx="360000" cy="1042500"/>
          </a:xfrm>
          <a:prstGeom prst="straightConnector1">
            <a:avLst/>
          </a:prstGeom>
          <a:noFill/>
          <a:ln cap="flat" cmpd="sng" w="28575">
            <a:solidFill>
              <a:srgbClr val="595959"/>
            </a:solidFill>
            <a:prstDash val="solid"/>
            <a:round/>
            <a:headEnd len="med" w="med" type="none"/>
            <a:tailEnd len="med" w="med" type="triangle"/>
          </a:ln>
        </p:spPr>
      </p:cxnSp>
      <p:cxnSp>
        <p:nvCxnSpPr>
          <p:cNvPr id="147" name="Google Shape;147;p27"/>
          <p:cNvCxnSpPr/>
          <p:nvPr/>
        </p:nvCxnSpPr>
        <p:spPr>
          <a:xfrm flipH="1">
            <a:off x="6501572" y="1755200"/>
            <a:ext cx="276900" cy="865200"/>
          </a:xfrm>
          <a:prstGeom prst="straightConnector1">
            <a:avLst/>
          </a:prstGeom>
          <a:noFill/>
          <a:ln cap="flat" cmpd="sng" w="28575">
            <a:solidFill>
              <a:srgbClr val="595959"/>
            </a:solidFill>
            <a:prstDash val="solid"/>
            <a:round/>
            <a:headEnd len="med" w="med" type="none"/>
            <a:tailEnd len="med" w="med" type="triangle"/>
          </a:ln>
        </p:spPr>
      </p:cxnSp>
      <p:sp>
        <p:nvSpPr>
          <p:cNvPr id="146" name="Google Shape;146;p27"/>
          <p:cNvSpPr txBox="1"/>
          <p:nvPr/>
        </p:nvSpPr>
        <p:spPr>
          <a:xfrm>
            <a:off x="6626076" y="2714773"/>
            <a:ext cx="10623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Pod Churn</a:t>
            </a:r>
            <a:endParaRPr/>
          </a:p>
        </p:txBody>
      </p:sp>
      <p:sp>
        <p:nvSpPr>
          <p:cNvPr id="148" name="Google Shape;148;p27"/>
          <p:cNvSpPr txBox="1"/>
          <p:nvPr/>
        </p:nvSpPr>
        <p:spPr>
          <a:xfrm>
            <a:off x="5471776" y="2509649"/>
            <a:ext cx="12615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of Nodes</a:t>
            </a:r>
            <a:endParaRPr/>
          </a:p>
        </p:txBody>
      </p:sp>
      <p:sp>
        <p:nvSpPr>
          <p:cNvPr id="149" name="Google Shape;149;p27"/>
          <p:cNvSpPr txBox="1"/>
          <p:nvPr/>
        </p:nvSpPr>
        <p:spPr>
          <a:xfrm>
            <a:off x="4955925" y="1000024"/>
            <a:ext cx="10359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Clusters</a:t>
            </a:r>
            <a:endParaRPr/>
          </a:p>
          <a:p>
            <a:pPr indent="0" lvl="0" marL="0" rtl="0" algn="l">
              <a:spcBef>
                <a:spcPts val="0"/>
              </a:spcBef>
              <a:spcAft>
                <a:spcPts val="0"/>
              </a:spcAft>
              <a:buNone/>
            </a:pPr>
            <a:r>
              <a:t/>
            </a:r>
            <a:endParaRPr/>
          </a:p>
        </p:txBody>
      </p:sp>
      <p:sp>
        <p:nvSpPr>
          <p:cNvPr id="150" name="Google Shape;150;p27"/>
          <p:cNvSpPr txBox="1"/>
          <p:nvPr/>
        </p:nvSpPr>
        <p:spPr>
          <a:xfrm>
            <a:off x="5491601" y="411651"/>
            <a:ext cx="9837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OS</a:t>
            </a:r>
            <a:endParaRPr/>
          </a:p>
          <a:p>
            <a:pPr indent="0" lvl="0" marL="0" rtl="0" algn="l">
              <a:spcBef>
                <a:spcPts val="0"/>
              </a:spcBef>
              <a:spcAft>
                <a:spcPts val="0"/>
              </a:spcAft>
              <a:buNone/>
            </a:pPr>
            <a:r>
              <a:t/>
            </a:r>
            <a:endParaRPr/>
          </a:p>
        </p:txBody>
      </p:sp>
      <p:cxnSp>
        <p:nvCxnSpPr>
          <p:cNvPr id="151" name="Google Shape;151;p27"/>
          <p:cNvCxnSpPr/>
          <p:nvPr/>
        </p:nvCxnSpPr>
        <p:spPr>
          <a:xfrm rot="10800000">
            <a:off x="5899668" y="1239003"/>
            <a:ext cx="911100" cy="502800"/>
          </a:xfrm>
          <a:prstGeom prst="straightConnector1">
            <a:avLst/>
          </a:prstGeom>
          <a:noFill/>
          <a:ln cap="flat" cmpd="sng" w="28575">
            <a:solidFill>
              <a:srgbClr val="595959"/>
            </a:solidFill>
            <a:prstDash val="solid"/>
            <a:round/>
            <a:headEnd len="med" w="med" type="none"/>
            <a:tailEnd len="med" w="med" type="triangle"/>
          </a:ln>
        </p:spPr>
      </p:cxnSp>
      <p:cxnSp>
        <p:nvCxnSpPr>
          <p:cNvPr id="152" name="Google Shape;152;p27"/>
          <p:cNvCxnSpPr/>
          <p:nvPr/>
        </p:nvCxnSpPr>
        <p:spPr>
          <a:xfrm rot="10800000">
            <a:off x="6284101" y="793766"/>
            <a:ext cx="552000" cy="959700"/>
          </a:xfrm>
          <a:prstGeom prst="straightConnector1">
            <a:avLst/>
          </a:prstGeom>
          <a:noFill/>
          <a:ln cap="flat" cmpd="sng" w="28575">
            <a:solidFill>
              <a:srgbClr val="595959"/>
            </a:solidFill>
            <a:prstDash val="solid"/>
            <a:round/>
            <a:headEnd len="med" w="med" type="none"/>
            <a:tailEnd len="med" w="med" type="triangle"/>
          </a:ln>
        </p:spPr>
      </p:cxnSp>
      <p:cxnSp>
        <p:nvCxnSpPr>
          <p:cNvPr id="153" name="Google Shape;153;p27"/>
          <p:cNvCxnSpPr/>
          <p:nvPr/>
        </p:nvCxnSpPr>
        <p:spPr>
          <a:xfrm flipH="1">
            <a:off x="5864625" y="1842975"/>
            <a:ext cx="1012200" cy="221100"/>
          </a:xfrm>
          <a:prstGeom prst="straightConnector1">
            <a:avLst/>
          </a:prstGeom>
          <a:noFill/>
          <a:ln cap="flat" cmpd="sng" w="28575">
            <a:solidFill>
              <a:srgbClr val="595959"/>
            </a:solidFill>
            <a:prstDash val="solid"/>
            <a:round/>
            <a:headEnd len="med" w="med" type="none"/>
            <a:tailEnd len="med" w="med" type="triangle"/>
          </a:ln>
        </p:spPr>
      </p:cxnSp>
      <p:sp>
        <p:nvSpPr>
          <p:cNvPr id="154" name="Google Shape;154;p27"/>
          <p:cNvSpPr txBox="1"/>
          <p:nvPr/>
        </p:nvSpPr>
        <p:spPr>
          <a:xfrm>
            <a:off x="4583800" y="2021550"/>
            <a:ext cx="17445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Networking stack</a:t>
            </a:r>
            <a:endParaRPr/>
          </a:p>
        </p:txBody>
      </p:sp>
      <p:cxnSp>
        <p:nvCxnSpPr>
          <p:cNvPr id="155" name="Google Shape;155;p27"/>
          <p:cNvCxnSpPr/>
          <p:nvPr/>
        </p:nvCxnSpPr>
        <p:spPr>
          <a:xfrm>
            <a:off x="6793305" y="1736130"/>
            <a:ext cx="778500" cy="701100"/>
          </a:xfrm>
          <a:prstGeom prst="straightConnector1">
            <a:avLst/>
          </a:prstGeom>
          <a:noFill/>
          <a:ln cap="flat" cmpd="sng" w="28575">
            <a:solidFill>
              <a:srgbClr val="595959"/>
            </a:solidFill>
            <a:prstDash val="solid"/>
            <a:round/>
            <a:headEnd len="med" w="med" type="none"/>
            <a:tailEnd len="med" w="med" type="triangle"/>
          </a:ln>
        </p:spPr>
      </p:cxnSp>
      <p:sp>
        <p:nvSpPr>
          <p:cNvPr id="156" name="Google Shape;156;p27"/>
          <p:cNvSpPr txBox="1"/>
          <p:nvPr/>
        </p:nvSpPr>
        <p:spPr>
          <a:xfrm>
            <a:off x="7518025" y="2353376"/>
            <a:ext cx="13905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Everythings</a:t>
            </a:r>
            <a:endParaRPr/>
          </a:p>
        </p:txBody>
      </p:sp>
      <p:cxnSp>
        <p:nvCxnSpPr>
          <p:cNvPr id="157" name="Google Shape;157;p27"/>
          <p:cNvCxnSpPr/>
          <p:nvPr/>
        </p:nvCxnSpPr>
        <p:spPr>
          <a:xfrm>
            <a:off x="6793305" y="1742250"/>
            <a:ext cx="958200" cy="169200"/>
          </a:xfrm>
          <a:prstGeom prst="straightConnector1">
            <a:avLst/>
          </a:prstGeom>
          <a:noFill/>
          <a:ln cap="flat" cmpd="sng" w="28575">
            <a:solidFill>
              <a:srgbClr val="595959"/>
            </a:solidFill>
            <a:prstDash val="solid"/>
            <a:round/>
            <a:headEnd len="med" w="med" type="none"/>
            <a:tailEnd len="med" w="med" type="triangle"/>
          </a:ln>
        </p:spPr>
      </p:cxnSp>
      <p:pic>
        <p:nvPicPr>
          <p:cNvPr id="158" name="Google Shape;158;p27"/>
          <p:cNvPicPr preferRelativeResize="0"/>
          <p:nvPr/>
        </p:nvPicPr>
        <p:blipFill>
          <a:blip r:embed="rId3">
            <a:alphaModFix/>
          </a:blip>
          <a:stretch>
            <a:fillRect/>
          </a:stretch>
        </p:blipFill>
        <p:spPr>
          <a:xfrm rot="1245254">
            <a:off x="6238622" y="939971"/>
            <a:ext cx="1229996" cy="1415091"/>
          </a:xfrm>
          <a:prstGeom prst="rect">
            <a:avLst/>
          </a:prstGeom>
          <a:noFill/>
          <a:ln>
            <a:noFill/>
          </a:ln>
        </p:spPr>
      </p:pic>
      <p:sp>
        <p:nvSpPr>
          <p:cNvPr id="159" name="Google Shape;159;p27"/>
          <p:cNvSpPr txBox="1"/>
          <p:nvPr/>
        </p:nvSpPr>
        <p:spPr>
          <a:xfrm>
            <a:off x="7768475" y="1781201"/>
            <a:ext cx="11400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CVEs</a:t>
            </a:r>
            <a:endParaRPr/>
          </a:p>
        </p:txBody>
      </p:sp>
      <p:sp>
        <p:nvSpPr>
          <p:cNvPr id="160" name="Google Shape;160;p27"/>
          <p:cNvSpPr txBox="1"/>
          <p:nvPr/>
        </p:nvSpPr>
        <p:spPr>
          <a:xfrm>
            <a:off x="5775650" y="4857825"/>
            <a:ext cx="331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Source of hypercube image: </a:t>
            </a:r>
            <a:r>
              <a:rPr lang="en" sz="700" u="sng">
                <a:solidFill>
                  <a:srgbClr val="0097A7"/>
                </a:solidFill>
                <a:hlinkClick r:id="rId4">
                  <a:extLst>
                    <a:ext uri="{A12FA001-AC4F-418D-AE19-62706E023703}">
                      <ahyp:hlinkClr val="tx"/>
                    </a:ext>
                  </a:extLst>
                </a:hlinkClick>
              </a:rPr>
              <a:t>http://www.gregegan.net/APPLETS/29/29.html</a:t>
            </a:r>
            <a:endParaRPr sz="700"/>
          </a:p>
          <a:p>
            <a:pPr indent="0" lvl="0" marL="0" rtl="0" algn="l">
              <a:spcBef>
                <a:spcPts val="0"/>
              </a:spcBef>
              <a:spcAft>
                <a:spcPts val="0"/>
              </a:spcAft>
              <a:buNone/>
            </a:pPr>
            <a:r>
              <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idx="1" type="body"/>
          </p:nvPr>
        </p:nvSpPr>
        <p:spPr>
          <a:xfrm>
            <a:off x="438875" y="1444875"/>
            <a:ext cx="7826100" cy="3081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1400">
              <a:solidFill>
                <a:srgbClr val="434343"/>
              </a:solidFill>
            </a:endParaRPr>
          </a:p>
          <a:p>
            <a:pPr indent="0" lvl="0" marL="0" rtl="0" algn="l">
              <a:lnSpc>
                <a:spcPct val="150000"/>
              </a:lnSpc>
              <a:spcBef>
                <a:spcPts val="0"/>
              </a:spcBef>
              <a:spcAft>
                <a:spcPts val="0"/>
              </a:spcAft>
              <a:buNone/>
            </a:pPr>
            <a:r>
              <a:t/>
            </a:r>
            <a:endParaRPr sz="1400">
              <a:solidFill>
                <a:srgbClr val="434343"/>
              </a:solidFill>
            </a:endParaRPr>
          </a:p>
          <a:p>
            <a:pPr indent="0" lvl="0" marL="0" rtl="0" algn="l">
              <a:spcBef>
                <a:spcPts val="0"/>
              </a:spcBef>
              <a:spcAft>
                <a:spcPts val="1200"/>
              </a:spcAft>
              <a:buNone/>
            </a:pPr>
            <a:r>
              <a:t/>
            </a:r>
            <a:endParaRPr/>
          </a:p>
        </p:txBody>
      </p:sp>
      <p:pic>
        <p:nvPicPr>
          <p:cNvPr id="281" name="Google Shape;281;p45"/>
          <p:cNvPicPr preferRelativeResize="0"/>
          <p:nvPr/>
        </p:nvPicPr>
        <p:blipFill>
          <a:blip r:embed="rId3">
            <a:alphaModFix/>
          </a:blip>
          <a:stretch>
            <a:fillRect/>
          </a:stretch>
        </p:blipFill>
        <p:spPr>
          <a:xfrm>
            <a:off x="828250" y="442125"/>
            <a:ext cx="7487498" cy="4259249"/>
          </a:xfrm>
          <a:prstGeom prst="rect">
            <a:avLst/>
          </a:prstGeom>
          <a:noFill/>
          <a:ln>
            <a:noFill/>
          </a:ln>
        </p:spPr>
      </p:pic>
      <p:sp>
        <p:nvSpPr>
          <p:cNvPr id="282" name="Google Shape;282;p45"/>
          <p:cNvSpPr txBox="1"/>
          <p:nvPr/>
        </p:nvSpPr>
        <p:spPr>
          <a:xfrm>
            <a:off x="2331083" y="4651633"/>
            <a:ext cx="676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https://cloud.google.com/feeds/gke-main-release-notes.xml</a:t>
            </a:r>
            <a:endParaRPr b="1" sz="1800">
              <a:solidFill>
                <a:schemeClr val="dk2"/>
              </a:solidFill>
            </a:endParaRPr>
          </a:p>
        </p:txBody>
      </p:sp>
      <p:sp>
        <p:nvSpPr>
          <p:cNvPr id="283" name="Google Shape;283;p45"/>
          <p:cNvSpPr/>
          <p:nvPr/>
        </p:nvSpPr>
        <p:spPr>
          <a:xfrm>
            <a:off x="3812750" y="4154225"/>
            <a:ext cx="4243800" cy="5079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idx="1" type="body"/>
          </p:nvPr>
        </p:nvSpPr>
        <p:spPr>
          <a:xfrm>
            <a:off x="438875" y="1444875"/>
            <a:ext cx="7826100" cy="3081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1400">
              <a:solidFill>
                <a:srgbClr val="434343"/>
              </a:solidFill>
            </a:endParaRPr>
          </a:p>
          <a:p>
            <a:pPr indent="0" lvl="0" marL="0" rtl="0" algn="l">
              <a:lnSpc>
                <a:spcPct val="150000"/>
              </a:lnSpc>
              <a:spcBef>
                <a:spcPts val="0"/>
              </a:spcBef>
              <a:spcAft>
                <a:spcPts val="0"/>
              </a:spcAft>
              <a:buNone/>
            </a:pPr>
            <a:r>
              <a:t/>
            </a:r>
            <a:endParaRPr sz="1400">
              <a:solidFill>
                <a:srgbClr val="434343"/>
              </a:solidFill>
            </a:endParaRPr>
          </a:p>
          <a:p>
            <a:pPr indent="0" lvl="0" marL="0" rtl="0" algn="l">
              <a:spcBef>
                <a:spcPts val="0"/>
              </a:spcBef>
              <a:spcAft>
                <a:spcPts val="1200"/>
              </a:spcAft>
              <a:buNone/>
            </a:pPr>
            <a:r>
              <a:t/>
            </a:r>
            <a:endParaRPr/>
          </a:p>
        </p:txBody>
      </p:sp>
      <p:sp>
        <p:nvSpPr>
          <p:cNvPr id="288" name="Google Shape;288;p46"/>
          <p:cNvSpPr txBox="1"/>
          <p:nvPr>
            <p:ph type="title"/>
          </p:nvPr>
        </p:nvSpPr>
        <p:spPr>
          <a:xfrm>
            <a:off x="516983" y="420852"/>
            <a:ext cx="6648600" cy="47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595959"/>
                </a:solidFill>
              </a:rPr>
              <a:t>Monitor everything</a:t>
            </a:r>
            <a:endParaRPr>
              <a:solidFill>
                <a:srgbClr val="595959"/>
              </a:solidFill>
            </a:endParaRPr>
          </a:p>
        </p:txBody>
      </p:sp>
      <p:pic>
        <p:nvPicPr>
          <p:cNvPr id="289" name="Google Shape;289;p46"/>
          <p:cNvPicPr preferRelativeResize="0"/>
          <p:nvPr/>
        </p:nvPicPr>
        <p:blipFill>
          <a:blip r:embed="rId3">
            <a:alphaModFix/>
          </a:blip>
          <a:stretch>
            <a:fillRect/>
          </a:stretch>
        </p:blipFill>
        <p:spPr>
          <a:xfrm>
            <a:off x="836125" y="905400"/>
            <a:ext cx="7505050" cy="4144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548650" y="576075"/>
            <a:ext cx="6587400" cy="530100"/>
          </a:xfrm>
          <a:prstGeom prst="rect">
            <a:avLst/>
          </a:prstGeom>
        </p:spPr>
        <p:txBody>
          <a:bodyPr anchorCtr="0" anchor="t" bIns="0" lIns="0" spcFirstLastPara="1" rIns="0" wrap="square" tIns="0">
            <a:normAutofit/>
          </a:bodyPr>
          <a:lstStyle/>
          <a:p>
            <a:pPr indent="0" lvl="0" marL="0" rtl="0" algn="l">
              <a:lnSpc>
                <a:spcPct val="150000"/>
              </a:lnSpc>
              <a:spcBef>
                <a:spcPts val="0"/>
              </a:spcBef>
              <a:spcAft>
                <a:spcPts val="0"/>
              </a:spcAft>
              <a:buNone/>
            </a:pPr>
            <a:r>
              <a:rPr lang="en" sz="2400">
                <a:solidFill>
                  <a:srgbClr val="595959"/>
                </a:solidFill>
              </a:rPr>
              <a:t>Final thoughts</a:t>
            </a:r>
            <a:endParaRPr b="1" i="1" sz="2400">
              <a:solidFill>
                <a:srgbClr val="595959"/>
              </a:solidFill>
            </a:endParaRPr>
          </a:p>
        </p:txBody>
      </p:sp>
      <p:sp>
        <p:nvSpPr>
          <p:cNvPr id="294" name="Google Shape;294;p47"/>
          <p:cNvSpPr txBox="1"/>
          <p:nvPr>
            <p:ph idx="1" type="body"/>
          </p:nvPr>
        </p:nvSpPr>
        <p:spPr>
          <a:xfrm>
            <a:off x="438875" y="1444875"/>
            <a:ext cx="7826100" cy="3081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400">
                <a:solidFill>
                  <a:srgbClr val="595959"/>
                </a:solidFill>
              </a:rPr>
              <a:t>Create an upgrade strategy that works for your organization. Consider: </a:t>
            </a:r>
            <a:endParaRPr sz="1400">
              <a:solidFill>
                <a:srgbClr val="595959"/>
              </a:solidFill>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rPr>
              <a:t>Separate upgrades by layers where possible. </a:t>
            </a:r>
            <a:endParaRPr sz="1400">
              <a:solidFill>
                <a:srgbClr val="595959"/>
              </a:solidFill>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rPr>
              <a:t>Separate by risk tolerance: dev, staging, prod</a:t>
            </a:r>
            <a:endParaRPr sz="1400">
              <a:solidFill>
                <a:srgbClr val="595959"/>
              </a:solidFill>
            </a:endParaRPr>
          </a:p>
          <a:p>
            <a:pPr indent="-317500" lvl="1" marL="914400" rtl="0" algn="l">
              <a:lnSpc>
                <a:spcPct val="150000"/>
              </a:lnSpc>
              <a:spcBef>
                <a:spcPts val="0"/>
              </a:spcBef>
              <a:spcAft>
                <a:spcPts val="0"/>
              </a:spcAft>
              <a:buClr>
                <a:srgbClr val="595959"/>
              </a:buClr>
              <a:buSzPts val="1400"/>
              <a:buAutoNum type="alphaLcPeriod"/>
            </a:pPr>
            <a:r>
              <a:rPr lang="en">
                <a:solidFill>
                  <a:srgbClr val="595959"/>
                </a:solidFill>
              </a:rPr>
              <a:t>And within prod: canary, then by waves</a:t>
            </a:r>
            <a:endParaRPr sz="1400">
              <a:solidFill>
                <a:srgbClr val="595959"/>
              </a:solidFill>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rPr>
              <a:t>Instrument, monitor, and alert when anomalies arise.  </a:t>
            </a:r>
            <a:endParaRPr sz="1400">
              <a:solidFill>
                <a:srgbClr val="595959"/>
              </a:solidFill>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rPr>
              <a:t>Progressively roll out </a:t>
            </a:r>
            <a:r>
              <a:rPr i="1" lang="en" sz="1400">
                <a:solidFill>
                  <a:srgbClr val="595959"/>
                </a:solidFill>
              </a:rPr>
              <a:t>everything</a:t>
            </a:r>
            <a:r>
              <a:rPr lang="en" sz="1400">
                <a:solidFill>
                  <a:srgbClr val="595959"/>
                </a:solidFill>
              </a:rPr>
              <a:t>. </a:t>
            </a:r>
            <a:endParaRPr sz="1400">
              <a:solidFill>
                <a:srgbClr val="595959"/>
              </a:solidFill>
            </a:endParaRPr>
          </a:p>
          <a:p>
            <a:pPr indent="0" lvl="0" marL="0" rtl="0" algn="l">
              <a:lnSpc>
                <a:spcPct val="150000"/>
              </a:lnSpc>
              <a:spcBef>
                <a:spcPts val="0"/>
              </a:spcBef>
              <a:spcAft>
                <a:spcPts val="0"/>
              </a:spcAft>
              <a:buNone/>
            </a:pPr>
            <a:r>
              <a:t/>
            </a:r>
            <a:endParaRPr sz="1400">
              <a:solidFill>
                <a:srgbClr val="595959"/>
              </a:solidFill>
            </a:endParaRPr>
          </a:p>
          <a:p>
            <a:pPr indent="0" lvl="0" marL="0" rtl="0" algn="l">
              <a:lnSpc>
                <a:spcPct val="150000"/>
              </a:lnSpc>
              <a:spcBef>
                <a:spcPts val="0"/>
              </a:spcBef>
              <a:spcAft>
                <a:spcPts val="0"/>
              </a:spcAft>
              <a:buNone/>
            </a:pPr>
            <a:r>
              <a:t/>
            </a:r>
            <a:endParaRPr sz="1400">
              <a:solidFill>
                <a:srgbClr val="434343"/>
              </a:solidFill>
            </a:endParaRPr>
          </a:p>
          <a:p>
            <a:pPr indent="0" lvl="0" marL="0" rtl="0" algn="l">
              <a:lnSpc>
                <a:spcPct val="150000"/>
              </a:lnSpc>
              <a:spcBef>
                <a:spcPts val="0"/>
              </a:spcBef>
              <a:spcAft>
                <a:spcPts val="0"/>
              </a:spcAft>
              <a:buNone/>
            </a:pPr>
            <a:r>
              <a:t/>
            </a:r>
            <a:endParaRPr sz="1400">
              <a:solidFill>
                <a:srgbClr val="434343"/>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8"/>
          <p:cNvPicPr preferRelativeResize="0"/>
          <p:nvPr/>
        </p:nvPicPr>
        <p:blipFill rotWithShape="1">
          <a:blip r:embed="rId3">
            <a:alphaModFix/>
          </a:blip>
          <a:srcRect b="27957" l="0" r="0" t="21042"/>
          <a:stretch/>
        </p:blipFill>
        <p:spPr>
          <a:xfrm>
            <a:off x="0" y="0"/>
            <a:ext cx="9144000" cy="5143500"/>
          </a:xfrm>
          <a:prstGeom prst="rect">
            <a:avLst/>
          </a:prstGeom>
          <a:noFill/>
          <a:ln>
            <a:noFill/>
          </a:ln>
        </p:spPr>
      </p:pic>
      <p:sp>
        <p:nvSpPr>
          <p:cNvPr id="166" name="Google Shape;166;p28"/>
          <p:cNvSpPr txBox="1"/>
          <p:nvPr>
            <p:ph type="title"/>
          </p:nvPr>
        </p:nvSpPr>
        <p:spPr>
          <a:xfrm>
            <a:off x="175175" y="195075"/>
            <a:ext cx="6002100" cy="634200"/>
          </a:xfrm>
          <a:prstGeom prst="rect">
            <a:avLst/>
          </a:prstGeom>
          <a:solidFill>
            <a:schemeClr val="dk1"/>
          </a:solidFill>
        </p:spPr>
        <p:txBody>
          <a:bodyPr anchorCtr="0" anchor="t" bIns="0" lIns="0" spcFirstLastPara="1" rIns="0" wrap="square" tIns="0">
            <a:noAutofit/>
          </a:bodyPr>
          <a:lstStyle/>
          <a:p>
            <a:pPr indent="0" lvl="0" marL="0" rtl="0" algn="l">
              <a:spcBef>
                <a:spcPts val="0"/>
              </a:spcBef>
              <a:spcAft>
                <a:spcPts val="0"/>
              </a:spcAft>
              <a:buNone/>
            </a:pPr>
            <a:r>
              <a:rPr b="1" lang="en" sz="3600">
                <a:solidFill>
                  <a:schemeClr val="lt1"/>
                </a:solidFill>
              </a:rPr>
              <a:t>No “Haunted Graveyards”</a:t>
            </a:r>
            <a:endParaRPr b="1" sz="3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548650" y="576075"/>
            <a:ext cx="3556800" cy="868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172" name="Google Shape;172;p29"/>
          <p:cNvSpPr txBox="1"/>
          <p:nvPr>
            <p:ph idx="1" type="body"/>
          </p:nvPr>
        </p:nvSpPr>
        <p:spPr>
          <a:xfrm>
            <a:off x="438912" y="1655064"/>
            <a:ext cx="3666600" cy="2871300"/>
          </a:xfrm>
          <a:prstGeom prst="rect">
            <a:avLst/>
          </a:prstGeom>
        </p:spPr>
        <p:txBody>
          <a:bodyPr anchorCtr="0" anchor="ctr" bIns="0" lIns="0" spcFirstLastPara="1" rIns="0" wrap="square" tIns="0">
            <a:normAutofit/>
          </a:bodyPr>
          <a:lstStyle/>
          <a:p>
            <a:pPr indent="0" lvl="0" marL="0" rtl="0" algn="l">
              <a:spcBef>
                <a:spcPts val="0"/>
              </a:spcBef>
              <a:spcAft>
                <a:spcPts val="1200"/>
              </a:spcAft>
              <a:buNone/>
            </a:pPr>
            <a:r>
              <a:t/>
            </a:r>
            <a:endParaRPr/>
          </a:p>
        </p:txBody>
      </p:sp>
      <p:pic>
        <p:nvPicPr>
          <p:cNvPr id="173" name="Google Shape;173;p29"/>
          <p:cNvPicPr preferRelativeResize="0"/>
          <p:nvPr/>
        </p:nvPicPr>
        <p:blipFill rotWithShape="1">
          <a:blip r:embed="rId3">
            <a:alphaModFix/>
          </a:blip>
          <a:srcRect b="0" l="0" r="33315" t="62492"/>
          <a:stretch/>
        </p:blipFill>
        <p:spPr>
          <a:xfrm>
            <a:off x="3" y="0"/>
            <a:ext cx="9144000" cy="5143500"/>
          </a:xfrm>
          <a:prstGeom prst="rect">
            <a:avLst/>
          </a:prstGeom>
          <a:noFill/>
          <a:ln>
            <a:noFill/>
          </a:ln>
        </p:spPr>
      </p:pic>
      <p:sp>
        <p:nvSpPr>
          <p:cNvPr id="174" name="Google Shape;174;p29"/>
          <p:cNvSpPr txBox="1"/>
          <p:nvPr/>
        </p:nvSpPr>
        <p:spPr>
          <a:xfrm>
            <a:off x="39050" y="109650"/>
            <a:ext cx="567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rPr>
              <a:t>Transitive Dependencies</a:t>
            </a:r>
            <a:endParaRPr b="1"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3810000" y="152400"/>
            <a:ext cx="5139860" cy="4838697"/>
          </a:xfrm>
          <a:prstGeom prst="rect">
            <a:avLst/>
          </a:prstGeom>
          <a:noFill/>
          <a:ln>
            <a:noFill/>
          </a:ln>
        </p:spPr>
      </p:pic>
      <p:pic>
        <p:nvPicPr>
          <p:cNvPr id="180" name="Google Shape;180;p30"/>
          <p:cNvPicPr preferRelativeResize="0"/>
          <p:nvPr/>
        </p:nvPicPr>
        <p:blipFill rotWithShape="1">
          <a:blip r:embed="rId4">
            <a:alphaModFix/>
          </a:blip>
          <a:srcRect b="10941" l="4311" r="15244" t="12164"/>
          <a:stretch/>
        </p:blipFill>
        <p:spPr>
          <a:xfrm>
            <a:off x="1907500" y="3167275"/>
            <a:ext cx="2664501" cy="1247774"/>
          </a:xfrm>
          <a:prstGeom prst="rect">
            <a:avLst/>
          </a:prstGeom>
          <a:noFill/>
          <a:ln>
            <a:noFill/>
          </a:ln>
          <a:effectLst>
            <a:outerShdw blurRad="57150" rotWithShape="0" algn="bl" dir="3900000" dist="19050">
              <a:srgbClr val="000000">
                <a:alpha val="50000"/>
              </a:srgbClr>
            </a:outerShdw>
          </a:effectLst>
        </p:spPr>
      </p:pic>
      <p:cxnSp>
        <p:nvCxnSpPr>
          <p:cNvPr id="181" name="Google Shape;181;p30"/>
          <p:cNvCxnSpPr/>
          <p:nvPr/>
        </p:nvCxnSpPr>
        <p:spPr>
          <a:xfrm flipH="1" rot="10800000">
            <a:off x="1907525" y="2938675"/>
            <a:ext cx="2838600" cy="190500"/>
          </a:xfrm>
          <a:prstGeom prst="straightConnector1">
            <a:avLst/>
          </a:prstGeom>
          <a:noFill/>
          <a:ln cap="flat" cmpd="sng" w="19050">
            <a:solidFill>
              <a:schemeClr val="dk2"/>
            </a:solidFill>
            <a:prstDash val="solid"/>
            <a:round/>
            <a:headEnd len="med" w="med" type="none"/>
            <a:tailEnd len="med" w="med" type="none"/>
          </a:ln>
        </p:spPr>
      </p:cxnSp>
      <p:cxnSp>
        <p:nvCxnSpPr>
          <p:cNvPr id="182" name="Google Shape;182;p30"/>
          <p:cNvCxnSpPr/>
          <p:nvPr/>
        </p:nvCxnSpPr>
        <p:spPr>
          <a:xfrm flipH="1" rot="10800000">
            <a:off x="4574525" y="2957725"/>
            <a:ext cx="209700" cy="1447800"/>
          </a:xfrm>
          <a:prstGeom prst="straightConnector1">
            <a:avLst/>
          </a:prstGeom>
          <a:noFill/>
          <a:ln cap="flat" cmpd="sng" w="19050">
            <a:solidFill>
              <a:schemeClr val="dk2"/>
            </a:solidFill>
            <a:prstDash val="solid"/>
            <a:round/>
            <a:headEnd len="med" w="med" type="none"/>
            <a:tailEnd len="med" w="med" type="none"/>
          </a:ln>
        </p:spPr>
      </p:cxnSp>
      <p:sp>
        <p:nvSpPr>
          <p:cNvPr id="183" name="Google Shape;183;p30"/>
          <p:cNvSpPr txBox="1"/>
          <p:nvPr/>
        </p:nvSpPr>
        <p:spPr>
          <a:xfrm>
            <a:off x="183500" y="738400"/>
            <a:ext cx="37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Kuberntes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1"/>
          <p:cNvPicPr preferRelativeResize="0"/>
          <p:nvPr/>
        </p:nvPicPr>
        <p:blipFill>
          <a:blip r:embed="rId3">
            <a:alphaModFix/>
          </a:blip>
          <a:stretch>
            <a:fillRect/>
          </a:stretch>
        </p:blipFill>
        <p:spPr>
          <a:xfrm>
            <a:off x="152400" y="152400"/>
            <a:ext cx="7983855"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2"/>
          <p:cNvPicPr preferRelativeResize="0"/>
          <p:nvPr/>
        </p:nvPicPr>
        <p:blipFill>
          <a:blip r:embed="rId3">
            <a:alphaModFix/>
          </a:blip>
          <a:stretch>
            <a:fillRect/>
          </a:stretch>
        </p:blipFill>
        <p:spPr>
          <a:xfrm>
            <a:off x="3200400" y="247275"/>
            <a:ext cx="1840658" cy="4838700"/>
          </a:xfrm>
          <a:prstGeom prst="rect">
            <a:avLst/>
          </a:prstGeom>
          <a:noFill/>
          <a:ln>
            <a:noFill/>
          </a:ln>
        </p:spPr>
      </p:pic>
      <p:pic>
        <p:nvPicPr>
          <p:cNvPr id="194" name="Google Shape;194;p32"/>
          <p:cNvPicPr preferRelativeResize="0"/>
          <p:nvPr/>
        </p:nvPicPr>
        <p:blipFill>
          <a:blip r:embed="rId4">
            <a:alphaModFix/>
          </a:blip>
          <a:stretch>
            <a:fillRect/>
          </a:stretch>
        </p:blipFill>
        <p:spPr>
          <a:xfrm>
            <a:off x="5193458" y="247275"/>
            <a:ext cx="1840658" cy="4838700"/>
          </a:xfrm>
          <a:prstGeom prst="rect">
            <a:avLst/>
          </a:prstGeom>
          <a:noFill/>
          <a:ln>
            <a:noFill/>
          </a:ln>
        </p:spPr>
      </p:pic>
      <p:pic>
        <p:nvPicPr>
          <p:cNvPr id="195" name="Google Shape;195;p32"/>
          <p:cNvPicPr preferRelativeResize="0"/>
          <p:nvPr/>
        </p:nvPicPr>
        <p:blipFill>
          <a:blip r:embed="rId5">
            <a:alphaModFix/>
          </a:blip>
          <a:stretch>
            <a:fillRect/>
          </a:stretch>
        </p:blipFill>
        <p:spPr>
          <a:xfrm>
            <a:off x="7186516" y="247275"/>
            <a:ext cx="1840658" cy="4838700"/>
          </a:xfrm>
          <a:prstGeom prst="rect">
            <a:avLst/>
          </a:prstGeom>
          <a:noFill/>
          <a:ln>
            <a:noFill/>
          </a:ln>
        </p:spPr>
      </p:pic>
      <p:pic>
        <p:nvPicPr>
          <p:cNvPr id="196" name="Google Shape;196;p32"/>
          <p:cNvPicPr preferRelativeResize="0"/>
          <p:nvPr/>
        </p:nvPicPr>
        <p:blipFill rotWithShape="1">
          <a:blip r:embed="rId6">
            <a:alphaModFix/>
          </a:blip>
          <a:srcRect b="9453" l="0" r="0" t="0"/>
          <a:stretch/>
        </p:blipFill>
        <p:spPr>
          <a:xfrm>
            <a:off x="106800" y="2257050"/>
            <a:ext cx="2941200" cy="207675"/>
          </a:xfrm>
          <a:prstGeom prst="rect">
            <a:avLst/>
          </a:prstGeom>
          <a:noFill/>
          <a:ln>
            <a:noFill/>
          </a:ln>
          <a:effectLst>
            <a:outerShdw blurRad="57150" rotWithShape="0" algn="bl" dir="2160000" dist="19050">
              <a:srgbClr val="000000">
                <a:alpha val="50000"/>
              </a:srgbClr>
            </a:outerShdw>
          </a:effectLst>
        </p:spPr>
      </p:pic>
      <p:sp>
        <p:nvSpPr>
          <p:cNvPr id="197" name="Google Shape;197;p32"/>
          <p:cNvSpPr txBox="1"/>
          <p:nvPr>
            <p:ph type="title"/>
          </p:nvPr>
        </p:nvSpPr>
        <p:spPr>
          <a:xfrm>
            <a:off x="167650" y="576075"/>
            <a:ext cx="3294900" cy="626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400">
                <a:solidFill>
                  <a:srgbClr val="434343"/>
                </a:solidFill>
              </a:rPr>
              <a:t>Dependencies: </a:t>
            </a:r>
            <a:endParaRPr sz="2400">
              <a:solidFill>
                <a:srgbClr val="434343"/>
              </a:solidFill>
            </a:endParaRPr>
          </a:p>
          <a:p>
            <a:pPr indent="0" lvl="0" marL="0" rtl="0" algn="l">
              <a:spcBef>
                <a:spcPts val="0"/>
              </a:spcBef>
              <a:spcAft>
                <a:spcPts val="0"/>
              </a:spcAft>
              <a:buNone/>
            </a:pPr>
            <a:r>
              <a:rPr lang="en" sz="2400">
                <a:solidFill>
                  <a:srgbClr val="434343"/>
                </a:solidFill>
              </a:rPr>
              <a:t>Operating System</a:t>
            </a:r>
            <a:endParaRPr sz="2400">
              <a:solidFill>
                <a:srgbClr val="434343"/>
              </a:solidFill>
            </a:endParaRPr>
          </a:p>
        </p:txBody>
      </p:sp>
      <p:pic>
        <p:nvPicPr>
          <p:cNvPr id="198" name="Google Shape;198;p32"/>
          <p:cNvPicPr preferRelativeResize="0"/>
          <p:nvPr/>
        </p:nvPicPr>
        <p:blipFill>
          <a:blip r:embed="rId7">
            <a:alphaModFix/>
          </a:blip>
          <a:stretch>
            <a:fillRect/>
          </a:stretch>
        </p:blipFill>
        <p:spPr>
          <a:xfrm>
            <a:off x="152400" y="2617125"/>
            <a:ext cx="2373975" cy="2373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167650" y="576075"/>
            <a:ext cx="3294900" cy="626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400">
                <a:solidFill>
                  <a:srgbClr val="434343"/>
                </a:solidFill>
              </a:rPr>
              <a:t>Oh yeah… </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rPr lang="en" sz="2400">
                <a:solidFill>
                  <a:srgbClr val="434343"/>
                </a:solidFill>
              </a:rPr>
              <a:t>… the linux kernel!</a:t>
            </a:r>
            <a:endParaRPr sz="2400">
              <a:solidFill>
                <a:srgbClr val="434343"/>
              </a:solidFill>
            </a:endParaRPr>
          </a:p>
        </p:txBody>
      </p:sp>
      <p:pic>
        <p:nvPicPr>
          <p:cNvPr id="204" name="Google Shape;204;p33"/>
          <p:cNvPicPr preferRelativeResize="0"/>
          <p:nvPr/>
        </p:nvPicPr>
        <p:blipFill>
          <a:blip r:embed="rId3">
            <a:alphaModFix/>
          </a:blip>
          <a:stretch>
            <a:fillRect/>
          </a:stretch>
        </p:blipFill>
        <p:spPr>
          <a:xfrm>
            <a:off x="3205375" y="762000"/>
            <a:ext cx="5376650" cy="39967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167650" y="576075"/>
            <a:ext cx="4153200" cy="62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400">
                <a:solidFill>
                  <a:srgbClr val="434343"/>
                </a:solidFill>
              </a:rPr>
              <a:t>And</a:t>
            </a:r>
            <a:r>
              <a:rPr lang="en" sz="2400">
                <a:solidFill>
                  <a:srgbClr val="434343"/>
                </a:solidFill>
              </a:rPr>
              <a:t>… </a:t>
            </a:r>
            <a:endParaRPr sz="2400">
              <a:solidFill>
                <a:srgbClr val="434343"/>
              </a:solidFill>
            </a:endParaRPr>
          </a:p>
        </p:txBody>
      </p:sp>
      <p:pic>
        <p:nvPicPr>
          <p:cNvPr id="210" name="Google Shape;210;p34"/>
          <p:cNvPicPr preferRelativeResize="0"/>
          <p:nvPr/>
        </p:nvPicPr>
        <p:blipFill>
          <a:blip r:embed="rId3">
            <a:alphaModFix/>
          </a:blip>
          <a:stretch>
            <a:fillRect/>
          </a:stretch>
        </p:blipFill>
        <p:spPr>
          <a:xfrm>
            <a:off x="1562075" y="578350"/>
            <a:ext cx="6884449" cy="39868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CNA24">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